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5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3B7812-8F48-4204-AC28-52CBA11817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51FC8-048D-4AF3-87E6-FED2D8E06990}" type="slidenum">
              <a:rPr lang="pt-BR"/>
              <a:pPr/>
              <a:t>1</a:t>
            </a:fld>
            <a:endParaRPr lang="pt-B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D5356-71A7-4D35-8DC6-EF5876FE3A0F}" type="slidenum">
              <a:rPr lang="pt-BR"/>
              <a:pPr/>
              <a:t>10</a:t>
            </a:fld>
            <a:endParaRPr lang="pt-B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7E845-B3DE-48E5-9649-3FEE426F32A2}" type="slidenum">
              <a:rPr lang="pt-BR"/>
              <a:pPr/>
              <a:t>2</a:t>
            </a:fld>
            <a:endParaRPr lang="pt-B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107B2-1377-4660-9465-9B416F9DA5DC}" type="slidenum">
              <a:rPr lang="pt-BR"/>
              <a:pPr/>
              <a:t>3</a:t>
            </a:fld>
            <a:endParaRPr lang="pt-B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CB817-9352-440F-B859-9910CA45130D}" type="slidenum">
              <a:rPr lang="pt-BR"/>
              <a:pPr/>
              <a:t>4</a:t>
            </a:fld>
            <a:endParaRPr lang="pt-B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4A2B7-F6F5-4486-8500-DAD42F9E188F}" type="slidenum">
              <a:rPr lang="pt-BR"/>
              <a:pPr/>
              <a:t>5</a:t>
            </a:fld>
            <a:endParaRPr lang="pt-B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CB803-5FED-4BB3-AB5D-6EA552C3B72B}" type="slidenum">
              <a:rPr lang="pt-BR"/>
              <a:pPr/>
              <a:t>6</a:t>
            </a:fld>
            <a:endParaRPr lang="pt-B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1A072-7DFE-484E-BD6E-5454CEBF78E9}" type="slidenum">
              <a:rPr lang="pt-BR"/>
              <a:pPr/>
              <a:t>7</a:t>
            </a:fld>
            <a:endParaRPr lang="pt-B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AAB90-4202-47B9-9FBC-9D3B4496B883}" type="slidenum">
              <a:rPr lang="pt-BR"/>
              <a:pPr/>
              <a:t>8</a:t>
            </a:fld>
            <a:endParaRPr lang="pt-B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A4969-D425-4B78-ADA3-B7FCC8FE34FF}" type="slidenum">
              <a:rPr lang="pt-BR"/>
              <a:pPr/>
              <a:t>9</a:t>
            </a:fld>
            <a:endParaRPr lang="pt-BR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846D-F3B4-4A0E-88CA-329367C5C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8BF2A-8D1D-48E8-BBF1-7404570F67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392A-3367-47DF-8E24-1DFE90D75D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E5BE-0D77-4368-8DBA-17FDE66D42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8D63-FB69-49F0-A9FE-92D0C37393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CD382-72A5-40C2-9F88-681BA90F5E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99027-AABD-46E9-8A5D-C3FAA86560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56F8-11C9-494D-9208-07FB24B7FA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22A6-19B4-4B85-8587-A2BFD299B8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A153-AC9D-477F-9807-2218F9F359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4D44-1DB8-4E08-B161-E401745F1B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81C6-188F-4224-96B9-F1DF4F19B8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C8D94-8C06-4EE1-9CAD-008148B445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FCDD7EE-3A9A-494A-AEC2-0E8318B81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836613"/>
            <a:ext cx="2947987" cy="6192837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Esqueleto</a:t>
            </a:r>
          </a:p>
          <a:p>
            <a:pPr algn="ctr">
              <a:buFontTx/>
              <a:buNone/>
            </a:pPr>
            <a:r>
              <a:rPr lang="pt-BR" sz="3600" b="1"/>
              <a:t>Axial</a:t>
            </a:r>
          </a:p>
          <a:p>
            <a:pPr algn="ctr">
              <a:buFontTx/>
              <a:buNone/>
            </a:pPr>
            <a:r>
              <a:rPr lang="pt-BR" sz="2800" b="1">
                <a:solidFill>
                  <a:schemeClr val="accent1"/>
                </a:solidFill>
              </a:rPr>
              <a:t>Cabeça</a:t>
            </a:r>
          </a:p>
          <a:p>
            <a:pPr algn="ctr">
              <a:buFontTx/>
              <a:buNone/>
            </a:pPr>
            <a:r>
              <a:rPr lang="pt-BR" sz="2800" b="1">
                <a:solidFill>
                  <a:schemeClr val="accent1"/>
                </a:solidFill>
              </a:rPr>
              <a:t>Coluna vertebral</a:t>
            </a:r>
          </a:p>
          <a:p>
            <a:pPr algn="ctr">
              <a:buFontTx/>
              <a:buNone/>
            </a:pPr>
            <a:r>
              <a:rPr lang="pt-BR" sz="2800" b="1">
                <a:solidFill>
                  <a:schemeClr val="accent1"/>
                </a:solidFill>
              </a:rPr>
              <a:t>Costelas</a:t>
            </a:r>
          </a:p>
          <a:p>
            <a:pPr algn="ctr">
              <a:buFontTx/>
              <a:buNone/>
            </a:pPr>
            <a:r>
              <a:rPr lang="pt-BR" sz="2800" b="1">
                <a:solidFill>
                  <a:schemeClr val="accent1"/>
                </a:solidFill>
              </a:rPr>
              <a:t>Esterno</a:t>
            </a:r>
          </a:p>
          <a:p>
            <a:pPr algn="ctr">
              <a:buFontTx/>
              <a:buNone/>
            </a:pPr>
            <a:r>
              <a:rPr lang="pt-BR" sz="3600" b="1"/>
              <a:t>Apendicular</a:t>
            </a:r>
          </a:p>
          <a:p>
            <a:pPr algn="ctr">
              <a:buFontTx/>
              <a:buNone/>
            </a:pPr>
            <a:r>
              <a:rPr lang="pt-BR" sz="2800" b="1">
                <a:solidFill>
                  <a:schemeClr val="accent1"/>
                </a:solidFill>
              </a:rPr>
              <a:t>Membro torácico</a:t>
            </a:r>
          </a:p>
          <a:p>
            <a:pPr algn="ctr">
              <a:buFontTx/>
              <a:buNone/>
            </a:pPr>
            <a:r>
              <a:rPr lang="pt-BR" sz="2800" b="1">
                <a:solidFill>
                  <a:schemeClr val="accent1"/>
                </a:solidFill>
              </a:rPr>
              <a:t>Membro pélvico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646238"/>
            <a:ext cx="6227762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246562" cy="58054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3600" b="1"/>
              <a:t>Ossificação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Intramembranosa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periósteo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endósteo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Endocondral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osso 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forame nutrício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físe (linha fisial)</a:t>
            </a:r>
          </a:p>
        </p:txBody>
      </p:sp>
      <p:pic>
        <p:nvPicPr>
          <p:cNvPr id="133125" name="Picture 5" descr="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188" y="1125538"/>
            <a:ext cx="2470150" cy="573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0" y="476250"/>
            <a:ext cx="5873750" cy="6381750"/>
          </a:xfrm>
          <a:prstGeom prst="rect">
            <a:avLst/>
          </a:prstGeom>
          <a:noFill/>
        </p:spPr>
      </p:pic>
      <p:pic>
        <p:nvPicPr>
          <p:cNvPr id="135173" name="Picture 5" descr="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2325"/>
            <a:ext cx="3236913" cy="3495675"/>
          </a:xfrm>
          <a:prstGeom prst="rect">
            <a:avLst/>
          </a:prstGeom>
          <a:noFill/>
        </p:spPr>
      </p:pic>
      <p:pic>
        <p:nvPicPr>
          <p:cNvPr id="135174" name="Picture 6" descr="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0"/>
            <a:ext cx="2152650" cy="333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Classificação dos ossos quanto à forma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Plano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Curto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Irregular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pneumático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sesamóide</a:t>
            </a:r>
          </a:p>
        </p:txBody>
      </p:sp>
      <p:pic>
        <p:nvPicPr>
          <p:cNvPr id="10445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628775"/>
            <a:ext cx="1809750" cy="5229225"/>
          </a:xfrm>
          <a:prstGeom prst="rect">
            <a:avLst/>
          </a:prstGeom>
          <a:noFill/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598863" y="1814513"/>
            <a:ext cx="270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Epífise proximal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151313" y="6078538"/>
            <a:ext cx="2149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Epífise distal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070475" y="3773488"/>
            <a:ext cx="1230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Diáfise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Classificação dos ossos quanto à forma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Plano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Curto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Irregular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pneumático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sesamóide</a:t>
            </a:r>
          </a:p>
        </p:txBody>
      </p:sp>
      <p:pic>
        <p:nvPicPr>
          <p:cNvPr id="112644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3289300" cy="494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Classificação dos ossos quanto à forma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Plano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Curto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Irregular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pneumático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sesamóide</a:t>
            </a:r>
          </a:p>
        </p:txBody>
      </p:sp>
      <p:pic>
        <p:nvPicPr>
          <p:cNvPr id="114692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65300"/>
            <a:ext cx="3695700" cy="509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Classificação dos ossos quanto à forma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Plano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Curto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Irregular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pneumático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sesamóide</a:t>
            </a:r>
          </a:p>
        </p:txBody>
      </p:sp>
      <p:pic>
        <p:nvPicPr>
          <p:cNvPr id="116740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538" y="1989138"/>
            <a:ext cx="3573462" cy="3860800"/>
          </a:xfrm>
          <a:prstGeom prst="rect">
            <a:avLst/>
          </a:prstGeom>
          <a:noFill/>
        </p:spPr>
      </p:pic>
      <p:pic>
        <p:nvPicPr>
          <p:cNvPr id="116741" name="Picture 5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628775"/>
            <a:ext cx="1836738" cy="508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Classificação dos ossos quanto à forma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Plano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Curto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Irregular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Osso pneumático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sesamóide</a:t>
            </a:r>
          </a:p>
        </p:txBody>
      </p:sp>
      <p:pic>
        <p:nvPicPr>
          <p:cNvPr id="118788" name="Picture 4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413" y="2667000"/>
            <a:ext cx="2541587" cy="4191000"/>
          </a:xfrm>
          <a:prstGeom prst="rect">
            <a:avLst/>
          </a:prstGeom>
          <a:noFill/>
        </p:spPr>
      </p:pic>
      <p:pic>
        <p:nvPicPr>
          <p:cNvPr id="118789" name="Picture 5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143125"/>
            <a:ext cx="4319588" cy="238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1052513"/>
            <a:ext cx="7772400" cy="58054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Classificação dos ossos quanto à forma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Plano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Curto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Irregular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Osso pneumático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>
                <a:solidFill>
                  <a:schemeClr val="tx2"/>
                </a:solidFill>
              </a:rPr>
              <a:t>Osso sesamóide</a:t>
            </a:r>
          </a:p>
        </p:txBody>
      </p:sp>
      <p:pic>
        <p:nvPicPr>
          <p:cNvPr id="120836" name="Picture 4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13" y="1916113"/>
            <a:ext cx="4498975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532765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sz="3600" b="1"/>
              <a:t>Estrutura</a:t>
            </a:r>
          </a:p>
        </p:txBody>
      </p:sp>
      <p:pic>
        <p:nvPicPr>
          <p:cNvPr id="106500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722438"/>
            <a:ext cx="5940425" cy="5135562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96850" y="1720850"/>
            <a:ext cx="315118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Osso compacto</a:t>
            </a:r>
          </a:p>
          <a:p>
            <a:endParaRPr lang="pt-BR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Osso esponjoso</a:t>
            </a:r>
          </a:p>
          <a:p>
            <a:endParaRPr lang="pt-BR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Canal medular</a:t>
            </a:r>
          </a:p>
          <a:p>
            <a:endParaRPr lang="pt-BR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Medula óssea</a:t>
            </a:r>
          </a:p>
          <a:p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vermelha</a:t>
            </a:r>
          </a:p>
          <a:p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amarela</a:t>
            </a:r>
          </a:p>
        </p:txBody>
      </p:sp>
      <p:pic>
        <p:nvPicPr>
          <p:cNvPr id="106502" name="Picture 6" descr="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953000"/>
            <a:ext cx="528478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r>
              <a:rPr lang="pt-BR" sz="48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Generalidades sobre ossos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4246562" cy="58054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3600" b="1"/>
              <a:t>Ossificação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Intramembranosa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periósteo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endósteo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Endocondral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osso longo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forame nutrício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3600" b="1"/>
              <a:t> - físe (linha fisial)</a:t>
            </a:r>
          </a:p>
        </p:txBody>
      </p:sp>
      <p:pic>
        <p:nvPicPr>
          <p:cNvPr id="122885" name="Picture 5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557338"/>
            <a:ext cx="5219700" cy="4887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202</Words>
  <Application>Microsoft Office PowerPoint</Application>
  <PresentationFormat>Apresentação na tela (4:3)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Bookman Old Style</vt:lpstr>
      <vt:lpstr>Times New Roman</vt:lpstr>
      <vt:lpstr>Estrutura padrão</vt:lpstr>
      <vt:lpstr>Generalidades sobre ossos</vt:lpstr>
      <vt:lpstr>Generalidades sobre ossos</vt:lpstr>
      <vt:lpstr>Generalidades sobre ossos</vt:lpstr>
      <vt:lpstr>Generalidades sobre ossos</vt:lpstr>
      <vt:lpstr>Generalidades sobre ossos</vt:lpstr>
      <vt:lpstr>Generalidades sobre ossos</vt:lpstr>
      <vt:lpstr>Generalidades sobre ossos</vt:lpstr>
      <vt:lpstr>Generalidades sobre ossos</vt:lpstr>
      <vt:lpstr>Generalidades sobre ossos</vt:lpstr>
      <vt:lpstr>Generalidades sobre ossos</vt:lpstr>
      <vt:lpstr>Apresentação do PowerPoint</vt:lpstr>
    </vt:vector>
  </TitlesOfParts>
  <Company>UFF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dos Mamíferos Domésticos I</dc:title>
  <dc:creator>Marco Aurélio P. Sampaio</dc:creator>
  <cp:lastModifiedBy>Karinne Ferreira</cp:lastModifiedBy>
  <cp:revision>122</cp:revision>
  <dcterms:created xsi:type="dcterms:W3CDTF">2005-02-20T18:37:12Z</dcterms:created>
  <dcterms:modified xsi:type="dcterms:W3CDTF">2024-09-21T23:43:10Z</dcterms:modified>
</cp:coreProperties>
</file>