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57" r:id="rId9"/>
    <p:sldId id="288" r:id="rId10"/>
    <p:sldId id="307" r:id="rId11"/>
    <p:sldId id="308" r:id="rId12"/>
    <p:sldId id="310" r:id="rId13"/>
    <p:sldId id="312" r:id="rId14"/>
    <p:sldId id="313" r:id="rId15"/>
    <p:sldId id="314" r:id="rId16"/>
    <p:sldId id="315" r:id="rId17"/>
    <p:sldId id="316" r:id="rId18"/>
    <p:sldId id="354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5" r:id="rId27"/>
    <p:sldId id="326" r:id="rId28"/>
    <p:sldId id="327" r:id="rId29"/>
    <p:sldId id="330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1" r:id="rId39"/>
    <p:sldId id="342" r:id="rId40"/>
    <p:sldId id="343" r:id="rId41"/>
    <p:sldId id="344" r:id="rId42"/>
    <p:sldId id="348" r:id="rId43"/>
    <p:sldId id="349" r:id="rId44"/>
    <p:sldId id="350" r:id="rId4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9933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14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8199A0F-C48F-4382-B58F-79DA65C8568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AC88EC-ABA7-46B7-A08D-267FDEE65411}" type="slidenum">
              <a:rPr lang="pt-BR">
                <a:latin typeface="Arial" pitchFamily="34" charset="0"/>
                <a:cs typeface="Arial" pitchFamily="34" charset="0"/>
              </a:rPr>
              <a:pPr/>
              <a:t>1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543A2-09A9-4117-8648-00FC2BA6288D}" type="slidenum">
              <a:rPr lang="pt-BR">
                <a:latin typeface="Arial" pitchFamily="34" charset="0"/>
                <a:cs typeface="Arial" pitchFamily="34" charset="0"/>
              </a:rPr>
              <a:pPr/>
              <a:t>10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B3499-B426-48B0-AA2E-CEEACAA838DF}" type="slidenum">
              <a:rPr lang="pt-BR">
                <a:latin typeface="Arial" pitchFamily="34" charset="0"/>
                <a:cs typeface="Arial" pitchFamily="34" charset="0"/>
              </a:rPr>
              <a:pPr/>
              <a:t>13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02D483-85F7-49FA-827B-32D82F398745}" type="slidenum">
              <a:rPr lang="pt-BR">
                <a:latin typeface="Arial" pitchFamily="34" charset="0"/>
                <a:cs typeface="Arial" pitchFamily="34" charset="0"/>
              </a:rPr>
              <a:pPr/>
              <a:t>14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5FCE27-76FD-4C99-BD77-AF4E184400CE}" type="slidenum">
              <a:rPr lang="pt-BR">
                <a:latin typeface="Arial" pitchFamily="34" charset="0"/>
                <a:cs typeface="Arial" pitchFamily="34" charset="0"/>
              </a:rPr>
              <a:pPr/>
              <a:t>15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6872DE-E048-4FFF-9DE1-14A02D9A2B61}" type="slidenum">
              <a:rPr lang="pt-BR">
                <a:latin typeface="Arial" pitchFamily="34" charset="0"/>
                <a:cs typeface="Arial" pitchFamily="34" charset="0"/>
              </a:rPr>
              <a:pPr/>
              <a:t>16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1BAB5B-27BF-4A17-883A-87237279A3E5}" type="slidenum">
              <a:rPr lang="pt-BR">
                <a:latin typeface="Arial" pitchFamily="34" charset="0"/>
                <a:cs typeface="Arial" pitchFamily="34" charset="0"/>
              </a:rPr>
              <a:pPr/>
              <a:t>17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6BD7-59E0-491F-B939-CEFBC227CB84}" type="slidenum">
              <a:rPr lang="pt-BR">
                <a:latin typeface="Arial" pitchFamily="34" charset="0"/>
                <a:cs typeface="Arial" pitchFamily="34" charset="0"/>
              </a:rPr>
              <a:pPr/>
              <a:t>19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58BD87-2E4E-4F57-911E-E491B433BDAC}" type="slidenum">
              <a:rPr lang="pt-BR">
                <a:latin typeface="Arial" pitchFamily="34" charset="0"/>
                <a:cs typeface="Arial" pitchFamily="34" charset="0"/>
              </a:rPr>
              <a:pPr/>
              <a:t>20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17418-1F7D-4B2E-9CB4-A23A87CCFF2D}" type="slidenum">
              <a:rPr lang="pt-BR">
                <a:latin typeface="Arial" pitchFamily="34" charset="0"/>
                <a:cs typeface="Arial" pitchFamily="34" charset="0"/>
              </a:rPr>
              <a:pPr/>
              <a:t>21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1CB9D2-7017-4A8F-A32C-B48C0865F3C9}" type="slidenum">
              <a:rPr lang="pt-BR">
                <a:latin typeface="Arial" pitchFamily="34" charset="0"/>
                <a:cs typeface="Arial" pitchFamily="34" charset="0"/>
              </a:rPr>
              <a:pPr/>
              <a:t>22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6874B2-1992-4A59-AE29-35EB1C7C5A27}" type="slidenum">
              <a:rPr lang="pt-BR">
                <a:latin typeface="Arial" pitchFamily="34" charset="0"/>
                <a:cs typeface="Arial" pitchFamily="34" charset="0"/>
              </a:rPr>
              <a:pPr/>
              <a:t>2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FDE33C-F67A-4633-B41C-F7FDF662B78D}" type="slidenum">
              <a:rPr lang="pt-BR">
                <a:latin typeface="Arial" pitchFamily="34" charset="0"/>
                <a:cs typeface="Arial" pitchFamily="34" charset="0"/>
              </a:rPr>
              <a:pPr/>
              <a:t>23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A1EC40-581D-490F-BDB3-BDB2238C318C}" type="slidenum">
              <a:rPr lang="pt-BR">
                <a:latin typeface="Arial" pitchFamily="34" charset="0"/>
                <a:cs typeface="Arial" pitchFamily="34" charset="0"/>
              </a:rPr>
              <a:pPr/>
              <a:t>24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021E65-C6BE-400C-85D5-393CF8404213}" type="slidenum">
              <a:rPr lang="pt-BR">
                <a:latin typeface="Arial" pitchFamily="34" charset="0"/>
                <a:cs typeface="Arial" pitchFamily="34" charset="0"/>
              </a:rPr>
              <a:pPr/>
              <a:t>25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AAD01-E56C-476C-A9AC-B395955D5573}" type="slidenum">
              <a:rPr lang="pt-BR">
                <a:latin typeface="Arial" pitchFamily="34" charset="0"/>
                <a:cs typeface="Arial" pitchFamily="34" charset="0"/>
              </a:rPr>
              <a:pPr/>
              <a:t>26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DF2052-4E44-4783-B949-C26F0FF02BDD}" type="slidenum">
              <a:rPr lang="pt-BR">
                <a:latin typeface="Arial" pitchFamily="34" charset="0"/>
                <a:cs typeface="Arial" pitchFamily="34" charset="0"/>
              </a:rPr>
              <a:pPr/>
              <a:t>27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7A2EE-1794-4815-8DE3-0F641903D2EC}" type="slidenum">
              <a:rPr lang="pt-BR">
                <a:latin typeface="Arial" pitchFamily="34" charset="0"/>
                <a:cs typeface="Arial" pitchFamily="34" charset="0"/>
              </a:rPr>
              <a:pPr/>
              <a:t>28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5D365-BAAE-4D8B-B030-F7B5AC29F008}" type="slidenum">
              <a:rPr lang="pt-BR">
                <a:latin typeface="Arial" pitchFamily="34" charset="0"/>
                <a:cs typeface="Arial" pitchFamily="34" charset="0"/>
              </a:rPr>
              <a:pPr/>
              <a:t>29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97D85-DF48-49E3-B11E-80A58540E5FE}" type="slidenum">
              <a:rPr lang="pt-BR">
                <a:latin typeface="Arial" pitchFamily="34" charset="0"/>
                <a:cs typeface="Arial" pitchFamily="34" charset="0"/>
              </a:rPr>
              <a:pPr/>
              <a:t>31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F7023-5680-4FF7-8EE2-8FDEC9C7D00C}" type="slidenum">
              <a:rPr lang="pt-BR">
                <a:latin typeface="Arial" pitchFamily="34" charset="0"/>
                <a:cs typeface="Arial" pitchFamily="34" charset="0"/>
              </a:rPr>
              <a:pPr/>
              <a:t>32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3AC51B-E632-4952-BA7E-E44A30150ADF}" type="slidenum">
              <a:rPr lang="pt-BR">
                <a:latin typeface="Arial" pitchFamily="34" charset="0"/>
                <a:cs typeface="Arial" pitchFamily="34" charset="0"/>
              </a:rPr>
              <a:pPr/>
              <a:t>33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E119E-F76E-4E98-A3DE-F500C4CB16CC}" type="slidenum">
              <a:rPr lang="pt-BR">
                <a:latin typeface="Arial" pitchFamily="34" charset="0"/>
                <a:cs typeface="Arial" pitchFamily="34" charset="0"/>
              </a:rPr>
              <a:pPr/>
              <a:t>3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0BE233-9EB4-464D-9F8F-361F13D6B1EC}" type="slidenum">
              <a:rPr lang="pt-BR">
                <a:latin typeface="Arial" pitchFamily="34" charset="0"/>
                <a:cs typeface="Arial" pitchFamily="34" charset="0"/>
              </a:rPr>
              <a:pPr/>
              <a:t>35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0BF3F-BE20-4B3A-841C-4491F3D6D73A}" type="slidenum">
              <a:rPr lang="pt-BR">
                <a:latin typeface="Arial" pitchFamily="34" charset="0"/>
                <a:cs typeface="Arial" pitchFamily="34" charset="0"/>
              </a:rPr>
              <a:pPr/>
              <a:t>36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B2F9A-7F31-4986-8928-9C00CB7556C8}" type="slidenum">
              <a:rPr lang="pt-BR">
                <a:latin typeface="Arial" pitchFamily="34" charset="0"/>
                <a:cs typeface="Arial" pitchFamily="34" charset="0"/>
              </a:rPr>
              <a:pPr/>
              <a:t>42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4224D-E4CB-4F0B-81EA-13EA55C56414}" type="slidenum">
              <a:rPr lang="pt-BR">
                <a:latin typeface="Arial" pitchFamily="34" charset="0"/>
                <a:cs typeface="Arial" pitchFamily="34" charset="0"/>
              </a:rPr>
              <a:pPr/>
              <a:t>44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19F32C-A82A-455C-8685-D7C389C9B950}" type="slidenum">
              <a:rPr lang="pt-BR">
                <a:latin typeface="Arial" pitchFamily="34" charset="0"/>
                <a:cs typeface="Arial" pitchFamily="34" charset="0"/>
              </a:rPr>
              <a:pPr/>
              <a:t>4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60511-7442-4A0C-A549-E751BF27D76D}" type="slidenum">
              <a:rPr lang="pt-BR">
                <a:latin typeface="Arial" pitchFamily="34" charset="0"/>
                <a:cs typeface="Arial" pitchFamily="34" charset="0"/>
              </a:rPr>
              <a:pPr/>
              <a:t>5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9AC13-8C97-4220-92E7-DF70F62FC540}" type="slidenum">
              <a:rPr lang="pt-BR">
                <a:latin typeface="Arial" pitchFamily="34" charset="0"/>
                <a:cs typeface="Arial" pitchFamily="34" charset="0"/>
              </a:rPr>
              <a:pPr/>
              <a:t>6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AA7BC1-B93E-4CAA-B366-6FFCF6461FD5}" type="slidenum">
              <a:rPr lang="pt-BR">
                <a:latin typeface="Arial" pitchFamily="34" charset="0"/>
                <a:cs typeface="Arial" pitchFamily="34" charset="0"/>
              </a:rPr>
              <a:pPr/>
              <a:t>7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326F3-CE70-45D1-A739-CB9BC5168AD5}" type="slidenum">
              <a:rPr lang="pt-BR">
                <a:latin typeface="Arial" pitchFamily="34" charset="0"/>
                <a:cs typeface="Arial" pitchFamily="34" charset="0"/>
              </a:rPr>
              <a:pPr/>
              <a:t>8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E0667-28EF-47F9-A5FA-A256F1D1093C}" type="slidenum">
              <a:rPr lang="pt-BR">
                <a:latin typeface="Arial" pitchFamily="34" charset="0"/>
                <a:cs typeface="Arial" pitchFamily="34" charset="0"/>
              </a:rPr>
              <a:pPr/>
              <a:t>9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0A8DB-F7E3-4DEE-A02F-4F523DF689B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2A55A-4D45-4322-B805-EA0A06B9FF8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960CD-A953-4C4D-AB92-9FB4B5C3061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F8A83-81CA-42FD-9B4F-D5F2C137476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E7F8E-8D0E-41DC-B9DE-FF5C86A650D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43F64-C66D-4384-8553-A5330D56310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8D539-B0D4-4A37-9BC4-9923FDBC9D2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AF215-5745-486A-9E8A-917EAACB164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60A88-545D-48FA-B3BF-C35D652032E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69001-2FFA-400F-B2B4-88218BA0A18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6A0E-53A3-484F-886E-84460B0AC72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1842E2-9C3C-4B10-9E1A-8EF63EBE69D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rcoUFF\Documents\aMarco%20NOVO%2007-18-14\ARQUIVOS%20ORGANIZADOS\AULAS\PORTUGUES\APRESENTA&#199;&#213;ES\LOCOMOTOR\pesco&#231;o.M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71450"/>
            <a:ext cx="777240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24300" y="1412875"/>
            <a:ext cx="5219700" cy="5762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</a:t>
            </a:r>
          </a:p>
        </p:txBody>
      </p:sp>
      <p:pic>
        <p:nvPicPr>
          <p:cNvPr id="2052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908050"/>
            <a:ext cx="3232151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Freeform 5"/>
          <p:cNvSpPr>
            <a:spLocks/>
          </p:cNvSpPr>
          <p:nvPr/>
        </p:nvSpPr>
        <p:spPr bwMode="auto">
          <a:xfrm>
            <a:off x="1692275" y="836613"/>
            <a:ext cx="1655763" cy="5113337"/>
          </a:xfrm>
          <a:custGeom>
            <a:avLst/>
            <a:gdLst>
              <a:gd name="T0" fmla="*/ 0 w 1043"/>
              <a:gd name="T1" fmla="*/ 0 h 3221"/>
              <a:gd name="T2" fmla="*/ 272 w 1043"/>
              <a:gd name="T3" fmla="*/ 136 h 3221"/>
              <a:gd name="T4" fmla="*/ 499 w 1043"/>
              <a:gd name="T5" fmla="*/ 454 h 3221"/>
              <a:gd name="T6" fmla="*/ 725 w 1043"/>
              <a:gd name="T7" fmla="*/ 862 h 3221"/>
              <a:gd name="T8" fmla="*/ 952 w 1043"/>
              <a:gd name="T9" fmla="*/ 1452 h 3221"/>
              <a:gd name="T10" fmla="*/ 1043 w 1043"/>
              <a:gd name="T11" fmla="*/ 1951 h 3221"/>
              <a:gd name="T12" fmla="*/ 952 w 1043"/>
              <a:gd name="T13" fmla="*/ 2495 h 3221"/>
              <a:gd name="T14" fmla="*/ 816 w 1043"/>
              <a:gd name="T15" fmla="*/ 3039 h 3221"/>
              <a:gd name="T16" fmla="*/ 680 w 1043"/>
              <a:gd name="T17" fmla="*/ 3221 h 32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3"/>
              <a:gd name="T28" fmla="*/ 0 h 3221"/>
              <a:gd name="T29" fmla="*/ 1043 w 1043"/>
              <a:gd name="T30" fmla="*/ 3221 h 322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3" h="3221">
                <a:moveTo>
                  <a:pt x="0" y="0"/>
                </a:moveTo>
                <a:cubicBezTo>
                  <a:pt x="94" y="30"/>
                  <a:pt x="189" y="60"/>
                  <a:pt x="272" y="136"/>
                </a:cubicBezTo>
                <a:cubicBezTo>
                  <a:pt x="355" y="212"/>
                  <a:pt x="424" y="333"/>
                  <a:pt x="499" y="454"/>
                </a:cubicBezTo>
                <a:cubicBezTo>
                  <a:pt x="574" y="575"/>
                  <a:pt x="650" y="696"/>
                  <a:pt x="725" y="862"/>
                </a:cubicBezTo>
                <a:cubicBezTo>
                  <a:pt x="800" y="1028"/>
                  <a:pt x="899" y="1271"/>
                  <a:pt x="952" y="1452"/>
                </a:cubicBezTo>
                <a:cubicBezTo>
                  <a:pt x="1005" y="1633"/>
                  <a:pt x="1043" y="1777"/>
                  <a:pt x="1043" y="1951"/>
                </a:cubicBezTo>
                <a:cubicBezTo>
                  <a:pt x="1043" y="2125"/>
                  <a:pt x="990" y="2314"/>
                  <a:pt x="952" y="2495"/>
                </a:cubicBezTo>
                <a:cubicBezTo>
                  <a:pt x="914" y="2676"/>
                  <a:pt x="861" y="2918"/>
                  <a:pt x="816" y="3039"/>
                </a:cubicBezTo>
                <a:cubicBezTo>
                  <a:pt x="771" y="3160"/>
                  <a:pt x="725" y="3190"/>
                  <a:pt x="680" y="3221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708400" y="5589588"/>
            <a:ext cx="52197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Região ventral</a:t>
            </a:r>
          </a:p>
        </p:txBody>
      </p:sp>
      <p:sp>
        <p:nvSpPr>
          <p:cNvPr id="2055" name="Freeform 7"/>
          <p:cNvSpPr>
            <a:spLocks/>
          </p:cNvSpPr>
          <p:nvPr/>
        </p:nvSpPr>
        <p:spPr bwMode="auto">
          <a:xfrm>
            <a:off x="395288" y="6021388"/>
            <a:ext cx="2305050" cy="744537"/>
          </a:xfrm>
          <a:custGeom>
            <a:avLst/>
            <a:gdLst>
              <a:gd name="T0" fmla="*/ 0 w 1452"/>
              <a:gd name="T1" fmla="*/ 0 h 469"/>
              <a:gd name="T2" fmla="*/ 182 w 1452"/>
              <a:gd name="T3" fmla="*/ 272 h 469"/>
              <a:gd name="T4" fmla="*/ 590 w 1452"/>
              <a:gd name="T5" fmla="*/ 454 h 469"/>
              <a:gd name="T6" fmla="*/ 1180 w 1452"/>
              <a:gd name="T7" fmla="*/ 363 h 469"/>
              <a:gd name="T8" fmla="*/ 1452 w 1452"/>
              <a:gd name="T9" fmla="*/ 0 h 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469"/>
              <a:gd name="T17" fmla="*/ 1452 w 1452"/>
              <a:gd name="T18" fmla="*/ 469 h 4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469">
                <a:moveTo>
                  <a:pt x="0" y="0"/>
                </a:moveTo>
                <a:cubicBezTo>
                  <a:pt x="42" y="98"/>
                  <a:pt x="84" y="196"/>
                  <a:pt x="182" y="272"/>
                </a:cubicBezTo>
                <a:cubicBezTo>
                  <a:pt x="280" y="348"/>
                  <a:pt x="424" y="439"/>
                  <a:pt x="590" y="454"/>
                </a:cubicBezTo>
                <a:cubicBezTo>
                  <a:pt x="756" y="469"/>
                  <a:pt x="1036" y="439"/>
                  <a:pt x="1180" y="363"/>
                </a:cubicBezTo>
                <a:cubicBezTo>
                  <a:pt x="1324" y="287"/>
                  <a:pt x="1388" y="143"/>
                  <a:pt x="1452" y="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4859338" y="92075"/>
            <a:ext cx="415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/>
              <a:t>Injeção intra-muscular cavalo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 rot="-3131437">
            <a:off x="5003800" y="2493963"/>
            <a:ext cx="1152525" cy="129540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35375" y="-171450"/>
            <a:ext cx="5540375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24300" y="1412875"/>
            <a:ext cx="5219700" cy="5762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</a:t>
            </a:r>
          </a:p>
        </p:txBody>
      </p:sp>
      <p:pic>
        <p:nvPicPr>
          <p:cNvPr id="2052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26988"/>
            <a:ext cx="374015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924300" y="2276475"/>
            <a:ext cx="52197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Região ventral</a:t>
            </a:r>
          </a:p>
        </p:txBody>
      </p:sp>
      <p:sp>
        <p:nvSpPr>
          <p:cNvPr id="2" name="Freeform 8"/>
          <p:cNvSpPr>
            <a:spLocks/>
          </p:cNvSpPr>
          <p:nvPr/>
        </p:nvSpPr>
        <p:spPr bwMode="auto">
          <a:xfrm>
            <a:off x="1827213" y="-11113"/>
            <a:ext cx="1800225" cy="4033838"/>
          </a:xfrm>
          <a:custGeom>
            <a:avLst/>
            <a:gdLst>
              <a:gd name="T0" fmla="*/ 0 w 1051"/>
              <a:gd name="T1" fmla="*/ 0 h 2313"/>
              <a:gd name="T2" fmla="*/ 363 w 1051"/>
              <a:gd name="T3" fmla="*/ 182 h 2313"/>
              <a:gd name="T4" fmla="*/ 726 w 1051"/>
              <a:gd name="T5" fmla="*/ 771 h 2313"/>
              <a:gd name="T6" fmla="*/ 952 w 1051"/>
              <a:gd name="T7" fmla="*/ 1315 h 2313"/>
              <a:gd name="T8" fmla="*/ 1043 w 1051"/>
              <a:gd name="T9" fmla="*/ 2041 h 2313"/>
              <a:gd name="T10" fmla="*/ 998 w 1051"/>
              <a:gd name="T11" fmla="*/ 2313 h 2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51"/>
              <a:gd name="T19" fmla="*/ 0 h 2313"/>
              <a:gd name="T20" fmla="*/ 1051 w 1051"/>
              <a:gd name="T21" fmla="*/ 2313 h 23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51" h="2313">
                <a:moveTo>
                  <a:pt x="0" y="0"/>
                </a:moveTo>
                <a:cubicBezTo>
                  <a:pt x="121" y="26"/>
                  <a:pt x="242" y="53"/>
                  <a:pt x="363" y="182"/>
                </a:cubicBezTo>
                <a:cubicBezTo>
                  <a:pt x="484" y="311"/>
                  <a:pt x="628" y="582"/>
                  <a:pt x="726" y="771"/>
                </a:cubicBezTo>
                <a:cubicBezTo>
                  <a:pt x="824" y="960"/>
                  <a:pt x="899" y="1103"/>
                  <a:pt x="952" y="1315"/>
                </a:cubicBezTo>
                <a:cubicBezTo>
                  <a:pt x="1005" y="1527"/>
                  <a:pt x="1035" y="1875"/>
                  <a:pt x="1043" y="2041"/>
                </a:cubicBezTo>
                <a:cubicBezTo>
                  <a:pt x="1051" y="2207"/>
                  <a:pt x="1024" y="2260"/>
                  <a:pt x="998" y="231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" name="Freeform 9"/>
          <p:cNvSpPr>
            <a:spLocks/>
          </p:cNvSpPr>
          <p:nvPr/>
        </p:nvSpPr>
        <p:spPr bwMode="auto">
          <a:xfrm>
            <a:off x="22225" y="4064000"/>
            <a:ext cx="3600450" cy="2520950"/>
          </a:xfrm>
          <a:custGeom>
            <a:avLst/>
            <a:gdLst>
              <a:gd name="T0" fmla="*/ 22 w 1973"/>
              <a:gd name="T1" fmla="*/ 0 h 1475"/>
              <a:gd name="T2" fmla="*/ 68 w 1973"/>
              <a:gd name="T3" fmla="*/ 635 h 1475"/>
              <a:gd name="T4" fmla="*/ 431 w 1973"/>
              <a:gd name="T5" fmla="*/ 1225 h 1475"/>
              <a:gd name="T6" fmla="*/ 1020 w 1973"/>
              <a:gd name="T7" fmla="*/ 1452 h 1475"/>
              <a:gd name="T8" fmla="*/ 1746 w 1973"/>
              <a:gd name="T9" fmla="*/ 1089 h 1475"/>
              <a:gd name="T10" fmla="*/ 1973 w 1973"/>
              <a:gd name="T11" fmla="*/ 91 h 14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73"/>
              <a:gd name="T19" fmla="*/ 0 h 1475"/>
              <a:gd name="T20" fmla="*/ 1973 w 1973"/>
              <a:gd name="T21" fmla="*/ 1475 h 14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73" h="1475">
                <a:moveTo>
                  <a:pt x="22" y="0"/>
                </a:moveTo>
                <a:cubicBezTo>
                  <a:pt x="11" y="215"/>
                  <a:pt x="0" y="431"/>
                  <a:pt x="68" y="635"/>
                </a:cubicBezTo>
                <a:cubicBezTo>
                  <a:pt x="136" y="839"/>
                  <a:pt x="272" y="1089"/>
                  <a:pt x="431" y="1225"/>
                </a:cubicBezTo>
                <a:cubicBezTo>
                  <a:pt x="590" y="1361"/>
                  <a:pt x="801" y="1475"/>
                  <a:pt x="1020" y="1452"/>
                </a:cubicBezTo>
                <a:cubicBezTo>
                  <a:pt x="1239" y="1429"/>
                  <a:pt x="1587" y="1316"/>
                  <a:pt x="1746" y="1089"/>
                </a:cubicBezTo>
                <a:cubicBezTo>
                  <a:pt x="1905" y="862"/>
                  <a:pt x="1939" y="476"/>
                  <a:pt x="1973" y="91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924300" y="2924175"/>
            <a:ext cx="52197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Músculos superficiais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Músculos profundos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Espaço visceral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8400" y="-171450"/>
            <a:ext cx="546735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35375" y="981075"/>
            <a:ext cx="5400675" cy="554355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ventral</a:t>
            </a:r>
          </a:p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Músculos profundos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Longo do pescoço</a:t>
            </a:r>
          </a:p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Longo da cabeça</a:t>
            </a:r>
          </a:p>
        </p:txBody>
      </p:sp>
      <p:pic>
        <p:nvPicPr>
          <p:cNvPr id="3076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26988"/>
            <a:ext cx="374015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Line 6"/>
          <p:cNvSpPr>
            <a:spLocks noChangeShapeType="1"/>
          </p:cNvSpPr>
          <p:nvPr/>
        </p:nvSpPr>
        <p:spPr bwMode="auto">
          <a:xfrm flipH="1">
            <a:off x="2195513" y="3141663"/>
            <a:ext cx="1944687" cy="14398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H="1">
            <a:off x="2746375" y="3644900"/>
            <a:ext cx="1512888" cy="10795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animBg="1"/>
      <p:bldP spid="706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-171450"/>
            <a:ext cx="5756275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35375" y="981075"/>
            <a:ext cx="5400675" cy="554355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ventral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Longo do pescoço</a:t>
            </a:r>
          </a:p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Longo da cabeça</a:t>
            </a:r>
          </a:p>
        </p:txBody>
      </p:sp>
      <p:pic>
        <p:nvPicPr>
          <p:cNvPr id="4100" name="Picture 4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26988"/>
            <a:ext cx="2589213" cy="689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Line 5"/>
          <p:cNvSpPr>
            <a:spLocks noChangeShapeType="1"/>
          </p:cNvSpPr>
          <p:nvPr/>
        </p:nvSpPr>
        <p:spPr bwMode="auto">
          <a:xfrm flipH="1">
            <a:off x="1281113" y="2492375"/>
            <a:ext cx="2881312" cy="11525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 flipH="1">
            <a:off x="1077913" y="3055938"/>
            <a:ext cx="3168650" cy="10080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 animBg="1"/>
      <p:bldP spid="962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8400" y="-171450"/>
            <a:ext cx="546735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35375" y="981075"/>
            <a:ext cx="5400675" cy="5876925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ventral</a:t>
            </a:r>
          </a:p>
          <a:p>
            <a:pPr eaLnBrk="1" hangingPunct="1">
              <a:defRPr/>
            </a:pPr>
            <a:r>
              <a:rPr lang="pt-B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Músculos superficiais</a:t>
            </a:r>
          </a:p>
          <a:p>
            <a:pPr eaLnBrk="1" hangingPunct="1">
              <a:defRPr/>
            </a:pPr>
            <a:endParaRPr lang="pt-BR" sz="2800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pt-B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Braqiocefálico</a:t>
            </a:r>
          </a:p>
          <a:p>
            <a:pPr eaLnBrk="1" hangingPunct="1">
              <a:defRPr/>
            </a:pPr>
            <a:r>
              <a:rPr lang="pt-B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Omotransverso</a:t>
            </a:r>
          </a:p>
          <a:p>
            <a:pPr eaLnBrk="1" hangingPunct="1">
              <a:defRPr/>
            </a:pPr>
            <a:r>
              <a:rPr lang="pt-B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Omo-hióide</a:t>
            </a:r>
          </a:p>
          <a:p>
            <a:pPr eaLnBrk="1" hangingPunct="1">
              <a:defRPr/>
            </a:pPr>
            <a:r>
              <a:rPr lang="pt-B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Esternocefálico</a:t>
            </a:r>
          </a:p>
          <a:p>
            <a:pPr eaLnBrk="1" hangingPunct="1">
              <a:defRPr/>
            </a:pPr>
            <a:endParaRPr lang="pt-BR" sz="2800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pt-BR" sz="2800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pt-B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Esterno-tireóide</a:t>
            </a:r>
          </a:p>
          <a:p>
            <a:pPr eaLnBrk="1" hangingPunct="1">
              <a:defRPr/>
            </a:pPr>
            <a:r>
              <a:rPr lang="pt-B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Esterno-hióide</a:t>
            </a:r>
          </a:p>
        </p:txBody>
      </p:sp>
      <p:pic>
        <p:nvPicPr>
          <p:cNvPr id="5124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26988"/>
            <a:ext cx="374015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Line 5"/>
          <p:cNvSpPr>
            <a:spLocks noChangeShapeType="1"/>
          </p:cNvSpPr>
          <p:nvPr/>
        </p:nvSpPr>
        <p:spPr bwMode="auto">
          <a:xfrm flipH="1">
            <a:off x="3132138" y="2924175"/>
            <a:ext cx="1655762" cy="13684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 flipH="1">
            <a:off x="2700338" y="3860800"/>
            <a:ext cx="2232025" cy="13684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H="1">
            <a:off x="2555875" y="4365625"/>
            <a:ext cx="2160588" cy="14398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>
            <a:off x="2124075" y="5876925"/>
            <a:ext cx="2519363" cy="1444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 flipH="1" flipV="1">
            <a:off x="1908175" y="6165850"/>
            <a:ext cx="2808288" cy="2159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9" grpId="0" animBg="1"/>
      <p:bldP spid="98310" grpId="0" animBg="1"/>
      <p:bldP spid="98311" grpId="0" animBg="1"/>
      <p:bldP spid="98312" grpId="0" animBg="1"/>
      <p:bldP spid="983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890588"/>
            <a:ext cx="6804025" cy="596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79388" y="4652963"/>
            <a:ext cx="39179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Espaço visceral</a:t>
            </a:r>
          </a:p>
          <a:p>
            <a:pPr>
              <a:defRPr/>
            </a:pPr>
            <a:r>
              <a:rPr lang="pt-B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Esôfago</a:t>
            </a:r>
          </a:p>
          <a:p>
            <a:pPr>
              <a:defRPr/>
            </a:pPr>
            <a:r>
              <a:rPr lang="pt-B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Traquéia</a:t>
            </a:r>
          </a:p>
          <a:p>
            <a:pPr>
              <a:defRPr/>
            </a:pPr>
            <a:r>
              <a:rPr lang="pt-B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Glândula tireóide</a:t>
            </a:r>
          </a:p>
        </p:txBody>
      </p:sp>
      <p:pic>
        <p:nvPicPr>
          <p:cNvPr id="6148" name="Picture 7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0667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5243513" y="42148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5003800" y="385445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4427538" y="334962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GT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/>
      <p:bldP spid="58379" grpId="0"/>
      <p:bldP spid="583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scoç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841375"/>
            <a:ext cx="6264275" cy="601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7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972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44463" y="5300663"/>
            <a:ext cx="7740650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M. Esterno-hióide</a:t>
            </a:r>
          </a:p>
          <a:p>
            <a:pPr>
              <a:defRPr/>
            </a:pPr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M. Esterno-tireóide</a:t>
            </a:r>
          </a:p>
          <a:p>
            <a:pPr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(fusionados na origem – cavalo e boi)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71450"/>
            <a:ext cx="777240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981075"/>
            <a:ext cx="6400800" cy="554355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 - Nuca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6" name="Picture 4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1792288"/>
            <a:ext cx="9288463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-71438" y="5097463"/>
            <a:ext cx="4859338" cy="1800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/>
              <a:t>Reto dorsal maior da cabeça</a:t>
            </a:r>
          </a:p>
          <a:p>
            <a:r>
              <a:rPr lang="pt-BR" sz="2800"/>
              <a:t>Reto dorsal menor da cabeça</a:t>
            </a:r>
          </a:p>
          <a:p>
            <a:r>
              <a:rPr lang="pt-BR" sz="2800"/>
              <a:t>Oblíquo cranial da cabeça</a:t>
            </a:r>
          </a:p>
          <a:p>
            <a:r>
              <a:rPr lang="pt-BR" sz="2800"/>
              <a:t>Oblíquo caudal da cabeça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75" y="904875"/>
            <a:ext cx="70231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7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0667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127000" y="4556125"/>
            <a:ext cx="69659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/>
              <a:t>M. Braquiocefálico</a:t>
            </a:r>
          </a:p>
          <a:p>
            <a:r>
              <a:rPr lang="pt-BR" sz="3600" b="1"/>
              <a:t>M. Omotransverso</a:t>
            </a:r>
          </a:p>
          <a:p>
            <a:r>
              <a:rPr lang="pt-BR" sz="3600" b="1"/>
              <a:t>M. Esternocefálico</a:t>
            </a:r>
          </a:p>
          <a:p>
            <a:r>
              <a:rPr lang="pt-BR" sz="3600" b="1"/>
              <a:t>M. Omo-hióide (cavalo e boi)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Braquiocefálico e esternocefálico c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-93663"/>
            <a:ext cx="10872788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73025" y="3290888"/>
            <a:ext cx="485933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FF0000"/>
                </a:solidFill>
              </a:rPr>
              <a:t>M. Braquiocefálico</a:t>
            </a:r>
          </a:p>
          <a:p>
            <a:r>
              <a:rPr lang="pt-BR" sz="2400" b="1">
                <a:solidFill>
                  <a:srgbClr val="FF0000"/>
                </a:solidFill>
              </a:rPr>
              <a:t>	m. clidobraquial (c)</a:t>
            </a:r>
          </a:p>
          <a:p>
            <a:r>
              <a:rPr lang="pt-BR" sz="2400" b="1">
                <a:solidFill>
                  <a:srgbClr val="FF0000"/>
                </a:solidFill>
              </a:rPr>
              <a:t>	m. clidocefálico</a:t>
            </a:r>
          </a:p>
          <a:p>
            <a:r>
              <a:rPr lang="pt-BR" sz="2400" b="1">
                <a:solidFill>
                  <a:srgbClr val="FF0000"/>
                </a:solidFill>
              </a:rPr>
              <a:t>		parte mastóide (b)</a:t>
            </a:r>
          </a:p>
          <a:p>
            <a:r>
              <a:rPr lang="pt-BR" sz="2400" b="1">
                <a:solidFill>
                  <a:srgbClr val="FF0000"/>
                </a:solidFill>
              </a:rPr>
              <a:t>		parte cervical (b’)</a:t>
            </a:r>
          </a:p>
          <a:p>
            <a:r>
              <a:rPr lang="pt-BR" sz="2400" b="1">
                <a:solidFill>
                  <a:srgbClr val="FF0000"/>
                </a:solidFill>
              </a:rPr>
              <a:t>M. Esternocefálico</a:t>
            </a:r>
          </a:p>
          <a:p>
            <a:r>
              <a:rPr lang="pt-BR" sz="2400" b="1">
                <a:solidFill>
                  <a:srgbClr val="FF0000"/>
                </a:solidFill>
              </a:rPr>
              <a:t>	parte mastóide (a)</a:t>
            </a:r>
          </a:p>
          <a:p>
            <a:r>
              <a:rPr lang="pt-BR" sz="2400" b="1">
                <a:solidFill>
                  <a:srgbClr val="FF0000"/>
                </a:solidFill>
              </a:rPr>
              <a:t>	parte occipital (a’’)</a:t>
            </a:r>
          </a:p>
          <a:p>
            <a:r>
              <a:rPr lang="pt-BR" sz="2400" b="1">
                <a:solidFill>
                  <a:srgbClr val="FF0000"/>
                </a:solidFill>
              </a:rPr>
              <a:t>M. Omotransverso (d)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Braquiocefálico e esternocefálico bo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39788"/>
            <a:ext cx="9901238" cy="786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73025" y="3435350"/>
            <a:ext cx="485933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FF0000"/>
                </a:solidFill>
              </a:rPr>
              <a:t>M. Braquiocefálico</a:t>
            </a:r>
          </a:p>
          <a:p>
            <a:r>
              <a:rPr lang="pt-BR" sz="2400" b="1">
                <a:solidFill>
                  <a:srgbClr val="FF0000"/>
                </a:solidFill>
              </a:rPr>
              <a:t>	m. clidobraquial (c)</a:t>
            </a:r>
          </a:p>
          <a:p>
            <a:r>
              <a:rPr lang="pt-BR" sz="2400" b="1">
                <a:solidFill>
                  <a:srgbClr val="FF0000"/>
                </a:solidFill>
              </a:rPr>
              <a:t>	m. clidocefálico</a:t>
            </a:r>
          </a:p>
          <a:p>
            <a:r>
              <a:rPr lang="pt-BR" sz="2400" b="1">
                <a:solidFill>
                  <a:srgbClr val="FF0000"/>
                </a:solidFill>
              </a:rPr>
              <a:t>		parte mastóide (b)</a:t>
            </a:r>
          </a:p>
          <a:p>
            <a:r>
              <a:rPr lang="pt-BR" sz="2400" b="1">
                <a:solidFill>
                  <a:srgbClr val="FF0000"/>
                </a:solidFill>
              </a:rPr>
              <a:t>		parte occipital (b’’)</a:t>
            </a:r>
          </a:p>
          <a:p>
            <a:r>
              <a:rPr lang="pt-BR" sz="2400" b="1">
                <a:solidFill>
                  <a:srgbClr val="FF0000"/>
                </a:solidFill>
              </a:rPr>
              <a:t>M. Esternocefálico</a:t>
            </a:r>
          </a:p>
          <a:p>
            <a:r>
              <a:rPr lang="pt-BR" sz="2400" b="1">
                <a:solidFill>
                  <a:srgbClr val="FF0000"/>
                </a:solidFill>
              </a:rPr>
              <a:t>	parte mastóide (a)</a:t>
            </a:r>
          </a:p>
          <a:p>
            <a:r>
              <a:rPr lang="pt-BR" sz="2400" b="1">
                <a:solidFill>
                  <a:srgbClr val="FF0000"/>
                </a:solidFill>
              </a:rPr>
              <a:t>	parte mandibular (a’)</a:t>
            </a:r>
          </a:p>
          <a:p>
            <a:r>
              <a:rPr lang="pt-BR" sz="2400" b="1">
                <a:solidFill>
                  <a:srgbClr val="FF0000"/>
                </a:solidFill>
              </a:rPr>
              <a:t>M. Omotransverso (d)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Braquiocefálico e esternocefálico cava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-114300"/>
            <a:ext cx="8640762" cy="76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73025" y="3733800"/>
            <a:ext cx="485933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8775"/>
            <a:r>
              <a:rPr lang="pt-BR" sz="2400" b="1">
                <a:solidFill>
                  <a:srgbClr val="FF0000"/>
                </a:solidFill>
              </a:rPr>
              <a:t>M. Braquiocefálico</a:t>
            </a:r>
          </a:p>
          <a:p>
            <a:pPr defTabSz="358775"/>
            <a:r>
              <a:rPr lang="pt-BR" sz="2400" b="1">
                <a:solidFill>
                  <a:srgbClr val="FF0000"/>
                </a:solidFill>
              </a:rPr>
              <a:t>	m. clidobraquial (c)</a:t>
            </a:r>
          </a:p>
          <a:p>
            <a:pPr defTabSz="358775"/>
            <a:r>
              <a:rPr lang="pt-BR" sz="2400" b="1">
                <a:solidFill>
                  <a:srgbClr val="FF0000"/>
                </a:solidFill>
              </a:rPr>
              <a:t>	m. clidocefálico</a:t>
            </a:r>
          </a:p>
          <a:p>
            <a:pPr defTabSz="358775"/>
            <a:r>
              <a:rPr lang="pt-BR" sz="2400" b="1">
                <a:solidFill>
                  <a:srgbClr val="FF0000"/>
                </a:solidFill>
              </a:rPr>
              <a:t>		parte mastóide (b)</a:t>
            </a:r>
          </a:p>
          <a:p>
            <a:pPr defTabSz="358775"/>
            <a:r>
              <a:rPr lang="pt-BR" sz="2400" b="1">
                <a:solidFill>
                  <a:srgbClr val="FF0000"/>
                </a:solidFill>
              </a:rPr>
              <a:t>M. Esternocefálico</a:t>
            </a:r>
          </a:p>
          <a:p>
            <a:pPr defTabSz="358775"/>
            <a:r>
              <a:rPr lang="pt-BR" sz="2400" b="1">
                <a:solidFill>
                  <a:srgbClr val="FF0000"/>
                </a:solidFill>
              </a:rPr>
              <a:t>	parte mandibular (a’)</a:t>
            </a:r>
          </a:p>
          <a:p>
            <a:pPr defTabSz="358775"/>
            <a:r>
              <a:rPr lang="pt-BR" sz="2400" b="1">
                <a:solidFill>
                  <a:srgbClr val="FF0000"/>
                </a:solidFill>
              </a:rPr>
              <a:t>M. Omotransverso (d)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-44450"/>
            <a:ext cx="8137525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0"/>
            <a:ext cx="5905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375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4716463" y="4005263"/>
            <a:ext cx="4319587" cy="2879725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M. Esterno-hióide</a:t>
            </a:r>
          </a:p>
          <a:p>
            <a:pPr eaLnBrk="1" hangingPunct="1"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M. Esterno-tireóide</a:t>
            </a:r>
          </a:p>
          <a:p>
            <a:pPr eaLnBrk="1" hangingPunct="1"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M. Esternocefálico</a:t>
            </a:r>
          </a:p>
          <a:p>
            <a:pPr eaLnBrk="1" hangingPunct="1">
              <a:defRPr/>
            </a:pPr>
            <a:r>
              <a:rPr lang="pt-BR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M. Omohióide (cavalo e ruminante)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72175" cy="839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140200" y="836613"/>
            <a:ext cx="4176713" cy="194310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M. Esterno-hióide</a:t>
            </a:r>
          </a:p>
          <a:p>
            <a:pPr eaLnBrk="1" hangingPunct="1"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M. Esterno-tireóide</a:t>
            </a:r>
          </a:p>
          <a:p>
            <a:pPr eaLnBrk="1" hangingPunct="1"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M. Esternocefálico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4860032" y="3934296"/>
            <a:ext cx="3671888" cy="11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Acesso para traqueostomia</a:t>
            </a: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73663" y="333375"/>
            <a:ext cx="3960812" cy="61912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BAINHA CAROTÍDEA</a:t>
            </a:r>
          </a:p>
          <a:p>
            <a:pPr eaLnBrk="1" hangingPunct="1">
              <a:defRPr/>
            </a:pPr>
            <a:endParaRPr lang="pt-BR" sz="1000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pt-BR" sz="2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 Carótida comum</a:t>
            </a:r>
          </a:p>
          <a:p>
            <a:pPr eaLnBrk="1" hangingPunct="1">
              <a:defRPr/>
            </a:pPr>
            <a:r>
              <a:rPr lang="pt-BR" sz="2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Tronco vagossimpático</a:t>
            </a:r>
          </a:p>
          <a:p>
            <a:pPr eaLnBrk="1" hangingPunct="1">
              <a:defRPr/>
            </a:pPr>
            <a:r>
              <a:rPr lang="pt-BR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Veia jugular interna</a:t>
            </a:r>
          </a:p>
          <a:p>
            <a:pPr eaLnBrk="1" hangingPunct="1">
              <a:defRPr/>
            </a:pPr>
            <a:r>
              <a:rPr lang="pt-BR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(exceto no cavalo)</a:t>
            </a:r>
          </a:p>
          <a:p>
            <a:pPr eaLnBrk="1" hangingPunct="1">
              <a:defRPr/>
            </a:pPr>
            <a:r>
              <a:rPr lang="pt-BR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Nervo laríngeo recorrente</a:t>
            </a:r>
          </a:p>
        </p:txBody>
      </p:sp>
      <p:pic>
        <p:nvPicPr>
          <p:cNvPr id="20483" name="Picture 5" descr="Superficial and deep fascia in a cross section over C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1588"/>
            <a:ext cx="5456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5397500" y="5084763"/>
            <a:ext cx="35671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Sulco jugular</a:t>
            </a:r>
          </a:p>
          <a:p>
            <a:pPr algn="ctr">
              <a:defRPr/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Veia jugular externa</a:t>
            </a:r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 flipH="1" flipV="1">
            <a:off x="3924300" y="5734050"/>
            <a:ext cx="1438275" cy="714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/>
      <p:bldP spid="8090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71450"/>
            <a:ext cx="777240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836613"/>
            <a:ext cx="6400800" cy="554355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4" descr="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738" y="1412875"/>
            <a:ext cx="6211887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uperficial muscles of the n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-41275"/>
            <a:ext cx="8027987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avalo s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478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4465638" y="442913"/>
            <a:ext cx="4618037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CAVALO</a:t>
            </a:r>
          </a:p>
          <a:p>
            <a:pPr algn="ctr">
              <a:defRPr/>
            </a:pPr>
            <a:endParaRPr lang="pt-BR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Músculo cutâneo</a:t>
            </a:r>
          </a:p>
          <a:p>
            <a:pPr algn="ctr">
              <a:defRPr/>
            </a:pPr>
            <a:endParaRPr lang="pt-BR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cobre a parte caudal da veia jugular externa</a:t>
            </a:r>
          </a:p>
          <a:p>
            <a:pPr algn="ctr">
              <a:defRPr/>
            </a:pPr>
            <a:endParaRPr lang="pt-BR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endParaRPr lang="pt-BR">
              <a:latin typeface="Arial" charset="0"/>
              <a:cs typeface="Arial" charset="0"/>
            </a:endParaRP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 flipH="1">
            <a:off x="2700338" y="2133600"/>
            <a:ext cx="2159000" cy="27352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avalo ombro s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53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5775325" y="5811838"/>
            <a:ext cx="292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Veia cefálica</a:t>
            </a:r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H="1" flipV="1">
            <a:off x="3563938" y="5532438"/>
            <a:ext cx="2232025" cy="63341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5003800" y="646113"/>
            <a:ext cx="42878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Veia jugular externa</a:t>
            </a:r>
          </a:p>
        </p:txBody>
      </p:sp>
      <p:sp>
        <p:nvSpPr>
          <p:cNvPr id="136202" name="Line 10"/>
          <p:cNvSpPr>
            <a:spLocks noChangeShapeType="1"/>
          </p:cNvSpPr>
          <p:nvPr/>
        </p:nvSpPr>
        <p:spPr bwMode="auto">
          <a:xfrm flipH="1" flipV="1">
            <a:off x="900113" y="549275"/>
            <a:ext cx="4103687" cy="5032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136203" name="Line 11"/>
          <p:cNvSpPr>
            <a:spLocks noChangeShapeType="1"/>
          </p:cNvSpPr>
          <p:nvPr/>
        </p:nvSpPr>
        <p:spPr bwMode="auto">
          <a:xfrm flipH="1">
            <a:off x="1692275" y="1989138"/>
            <a:ext cx="4392613" cy="10795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136204" name="Line 12"/>
          <p:cNvSpPr>
            <a:spLocks noChangeShapeType="1"/>
          </p:cNvSpPr>
          <p:nvPr/>
        </p:nvSpPr>
        <p:spPr bwMode="auto">
          <a:xfrm flipH="1">
            <a:off x="4572000" y="3068638"/>
            <a:ext cx="1008063" cy="5762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136205" name="Line 13"/>
          <p:cNvSpPr>
            <a:spLocks noChangeShapeType="1"/>
          </p:cNvSpPr>
          <p:nvPr/>
        </p:nvSpPr>
        <p:spPr bwMode="auto">
          <a:xfrm flipH="1">
            <a:off x="3779838" y="4221163"/>
            <a:ext cx="1944687" cy="7207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136206" name="Line 14"/>
          <p:cNvSpPr>
            <a:spLocks noChangeShapeType="1"/>
          </p:cNvSpPr>
          <p:nvPr/>
        </p:nvSpPr>
        <p:spPr bwMode="auto">
          <a:xfrm flipH="1">
            <a:off x="2411413" y="5013325"/>
            <a:ext cx="2592387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136207" name="Text Box 15"/>
          <p:cNvSpPr txBox="1">
            <a:spLocks noChangeArrowheads="1"/>
          </p:cNvSpPr>
          <p:nvPr/>
        </p:nvSpPr>
        <p:spPr bwMode="auto">
          <a:xfrm>
            <a:off x="6046788" y="1700213"/>
            <a:ext cx="19097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Cutâneo</a:t>
            </a:r>
          </a:p>
        </p:txBody>
      </p:sp>
      <p:sp>
        <p:nvSpPr>
          <p:cNvPr id="136208" name="Text Box 16"/>
          <p:cNvSpPr txBox="1">
            <a:spLocks noChangeArrowheads="1"/>
          </p:cNvSpPr>
          <p:nvPr/>
        </p:nvSpPr>
        <p:spPr bwMode="auto">
          <a:xfrm>
            <a:off x="5580063" y="2708275"/>
            <a:ext cx="3375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Omotransverso</a:t>
            </a:r>
          </a:p>
        </p:txBody>
      </p:sp>
      <p:sp>
        <p:nvSpPr>
          <p:cNvPr id="136209" name="Text Box 17"/>
          <p:cNvSpPr txBox="1">
            <a:spLocks noChangeArrowheads="1"/>
          </p:cNvSpPr>
          <p:nvPr/>
        </p:nvSpPr>
        <p:spPr bwMode="auto">
          <a:xfrm>
            <a:off x="5724525" y="3860800"/>
            <a:ext cx="29432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Clidobraquial</a:t>
            </a:r>
          </a:p>
        </p:txBody>
      </p:sp>
      <p:sp>
        <p:nvSpPr>
          <p:cNvPr id="136210" name="Text Box 18"/>
          <p:cNvSpPr txBox="1">
            <a:spLocks noChangeArrowheads="1"/>
          </p:cNvSpPr>
          <p:nvPr/>
        </p:nvSpPr>
        <p:spPr bwMode="auto">
          <a:xfrm>
            <a:off x="5003800" y="4643438"/>
            <a:ext cx="4264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Peitoral descendente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9" grpId="0" animBg="1"/>
      <p:bldP spid="136202" grpId="0" animBg="1"/>
      <p:bldP spid="136203" grpId="0" animBg="1"/>
      <p:bldP spid="136204" grpId="0" animBg="1"/>
      <p:bldP spid="136205" grpId="0" animBg="1"/>
      <p:bldP spid="1362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avalo ombro pr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51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5867400" y="5229225"/>
            <a:ext cx="292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Veia cefálica</a:t>
            </a:r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 flipH="1" flipV="1">
            <a:off x="3563938" y="5373688"/>
            <a:ext cx="2303462" cy="21748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5003800" y="646113"/>
            <a:ext cx="42878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Veia jugular externa</a:t>
            </a:r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 flipH="1">
            <a:off x="1331913" y="1052513"/>
            <a:ext cx="3744912" cy="9366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jugular_good_and_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575" y="-125413"/>
            <a:ext cx="932497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8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ein_ultrasound_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4038"/>
            <a:ext cx="91440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2888" y="2565400"/>
            <a:ext cx="584835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6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4716463" y="157163"/>
            <a:ext cx="423227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  <a:cs typeface="Arial" charset="0"/>
              </a:rPr>
              <a:t>Porco</a:t>
            </a:r>
          </a:p>
          <a:p>
            <a:pPr algn="ctr"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Punção da veia cava cranial</a:t>
            </a:r>
          </a:p>
          <a:p>
            <a:pPr algn="ctr"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Lado direito</a:t>
            </a:r>
          </a:p>
          <a:p>
            <a:pPr algn="ctr"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Entre manúbrio e ombro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50387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3138" y="0"/>
            <a:ext cx="6238876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550" y="1355725"/>
            <a:ext cx="4108450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71450"/>
            <a:ext cx="777240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" y="836613"/>
            <a:ext cx="9074150" cy="64770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 – camada profunda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4" name="Picture 4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1550" y="1412875"/>
            <a:ext cx="5668963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4925" y="3860800"/>
            <a:ext cx="597693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FF9933"/>
                </a:solidFill>
              </a:rPr>
              <a:t>M. Semi-espinhal da cabeça</a:t>
            </a:r>
          </a:p>
          <a:p>
            <a:r>
              <a:rPr lang="pt-BR" sz="3200" b="1">
                <a:solidFill>
                  <a:srgbClr val="FF9933"/>
                </a:solidFill>
              </a:rPr>
              <a:t>     M. Biventer</a:t>
            </a:r>
          </a:p>
          <a:p>
            <a:r>
              <a:rPr lang="pt-BR" sz="3200" b="1">
                <a:solidFill>
                  <a:srgbClr val="FF9933"/>
                </a:solidFill>
              </a:rPr>
              <a:t>     M. Complexo</a:t>
            </a:r>
          </a:p>
          <a:p>
            <a:r>
              <a:rPr lang="pt-BR" sz="3200" b="1">
                <a:solidFill>
                  <a:srgbClr val="FF9933"/>
                </a:solidFill>
              </a:rPr>
              <a:t>M. Longuíssimo cervical</a:t>
            </a:r>
          </a:p>
          <a:p>
            <a:r>
              <a:rPr lang="pt-BR" sz="3200" b="1">
                <a:solidFill>
                  <a:srgbClr val="FF9933"/>
                </a:solidFill>
              </a:rPr>
              <a:t>M. Longuíssimo da cabeça</a:t>
            </a:r>
          </a:p>
          <a:p>
            <a:r>
              <a:rPr lang="pt-BR" sz="3200" b="1">
                <a:solidFill>
                  <a:srgbClr val="FF9933"/>
                </a:solidFill>
              </a:rPr>
              <a:t>M. Rombóide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9000"/>
            <a:ext cx="9144000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36513" y="85725"/>
            <a:ext cx="90725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rPr>
              <a:t>Veia linguofacial e veia maxilar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-33338"/>
            <a:ext cx="774065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cabeça e pescoço cava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6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8"/>
          <p:cNvSpPr txBox="1">
            <a:spLocks noChangeArrowheads="1"/>
          </p:cNvSpPr>
          <p:nvPr/>
        </p:nvSpPr>
        <p:spPr bwMode="auto">
          <a:xfrm>
            <a:off x="5508625" y="4076700"/>
            <a:ext cx="17891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>
                <a:solidFill>
                  <a:srgbClr val="0033CC"/>
                </a:solidFill>
              </a:rPr>
              <a:t>Linfonodo</a:t>
            </a:r>
          </a:p>
          <a:p>
            <a:pPr algn="ctr"/>
            <a:r>
              <a:rPr lang="pt-BR" sz="2800">
                <a:solidFill>
                  <a:srgbClr val="0033CC"/>
                </a:solidFill>
              </a:rPr>
              <a:t>cervical</a:t>
            </a:r>
          </a:p>
          <a:p>
            <a:pPr algn="ctr"/>
            <a:r>
              <a:rPr lang="pt-BR" sz="2800">
                <a:solidFill>
                  <a:srgbClr val="0033CC"/>
                </a:solidFill>
              </a:rPr>
              <a:t>superficial</a:t>
            </a:r>
          </a:p>
        </p:txBody>
      </p:sp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1331913" y="4868863"/>
            <a:ext cx="192881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>
                <a:solidFill>
                  <a:srgbClr val="0033CC"/>
                </a:solidFill>
              </a:rPr>
              <a:t>Linfonodos</a:t>
            </a:r>
          </a:p>
          <a:p>
            <a:pPr algn="ctr"/>
            <a:r>
              <a:rPr lang="pt-BR" sz="2800">
                <a:solidFill>
                  <a:srgbClr val="0033CC"/>
                </a:solidFill>
              </a:rPr>
              <a:t>cervicais</a:t>
            </a:r>
          </a:p>
          <a:p>
            <a:pPr algn="ctr"/>
            <a:r>
              <a:rPr lang="pt-BR" sz="2800">
                <a:solidFill>
                  <a:srgbClr val="0033CC"/>
                </a:solidFill>
              </a:rPr>
              <a:t>profundos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cabeça e pescoço cava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8725" y="0"/>
            <a:ext cx="616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913" y="0"/>
            <a:ext cx="4637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avalo pr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-34925"/>
            <a:ext cx="7056437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71450"/>
            <a:ext cx="777240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" y="981075"/>
            <a:ext cx="9074150" cy="64770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 – camada superficial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48" name="Picture 4" descr="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771650"/>
            <a:ext cx="601503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915816" y="4725144"/>
            <a:ext cx="1080120" cy="2132856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925" y="4258831"/>
            <a:ext cx="59769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9933"/>
                </a:solidFill>
              </a:rPr>
              <a:t>M. Esplênio</a:t>
            </a:r>
          </a:p>
          <a:p>
            <a:r>
              <a:rPr lang="pt-BR" sz="3200" b="1" dirty="0">
                <a:solidFill>
                  <a:srgbClr val="FF9933"/>
                </a:solidFill>
              </a:rPr>
              <a:t>M. Serrátil ventral</a:t>
            </a:r>
          </a:p>
          <a:p>
            <a:r>
              <a:rPr lang="pt-BR" sz="3200" b="1" dirty="0">
                <a:solidFill>
                  <a:srgbClr val="FF9933"/>
                </a:solidFill>
              </a:rPr>
              <a:t>M. Trapézio</a:t>
            </a:r>
          </a:p>
          <a:p>
            <a:r>
              <a:rPr lang="pt-BR" sz="3200" b="1" dirty="0">
                <a:solidFill>
                  <a:srgbClr val="FF9933"/>
                </a:solidFill>
              </a:rPr>
              <a:t>M. </a:t>
            </a:r>
            <a:r>
              <a:rPr lang="pt-BR" sz="3200" b="1" dirty="0" smtClean="0">
                <a:solidFill>
                  <a:srgbClr val="FF9933"/>
                </a:solidFill>
              </a:rPr>
              <a:t>Braquiocefálico</a:t>
            </a:r>
          </a:p>
          <a:p>
            <a:r>
              <a:rPr lang="pt-BR" sz="3200" b="1" dirty="0" smtClean="0">
                <a:solidFill>
                  <a:srgbClr val="FF9933"/>
                </a:solidFill>
              </a:rPr>
              <a:t>M. Omotransverso</a:t>
            </a:r>
            <a:endParaRPr lang="pt-BR" sz="3200" b="1"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71450"/>
            <a:ext cx="777240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981075"/>
            <a:ext cx="6400800" cy="554355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72" name="Picture 4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913" y="1600200"/>
            <a:ext cx="70231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71450"/>
            <a:ext cx="777240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981075"/>
            <a:ext cx="6400800" cy="554355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6" name="Picture 4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" y="1587500"/>
            <a:ext cx="7694613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71450"/>
            <a:ext cx="777240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981075"/>
            <a:ext cx="6400800" cy="554355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20" name="Picture 6" descr="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535113"/>
            <a:ext cx="683895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71450"/>
            <a:ext cx="7772400" cy="1125538"/>
          </a:xfrm>
        </p:spPr>
        <p:txBody>
          <a:bodyPr/>
          <a:lstStyle/>
          <a:p>
            <a:pPr eaLnBrk="1" hangingPunct="1">
              <a:defRPr/>
            </a:pPr>
            <a:r>
              <a:rPr lang="pt-BR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Pescoço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981075"/>
            <a:ext cx="6400800" cy="5543550"/>
          </a:xfrm>
        </p:spPr>
        <p:txBody>
          <a:bodyPr/>
          <a:lstStyle/>
          <a:p>
            <a:pPr eaLnBrk="1" hangingPunct="1">
              <a:defRPr/>
            </a:pPr>
            <a:r>
              <a:rPr lang="pt-B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Região dorsolateral</a:t>
            </a:r>
          </a:p>
          <a:p>
            <a:pPr eaLnBrk="1" hangingPunct="1">
              <a:defRPr/>
            </a:pPr>
            <a:endParaRPr lang="pt-BR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4" name="Picture 5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1681163"/>
            <a:ext cx="5545138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700213"/>
            <a:ext cx="440213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346</Words>
  <Application>Microsoft Office PowerPoint</Application>
  <PresentationFormat>On-screen Show (4:3)</PresentationFormat>
  <Paragraphs>177</Paragraphs>
  <Slides>44</Slides>
  <Notes>33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Design padrão</vt:lpstr>
      <vt:lpstr>Pescoço</vt:lpstr>
      <vt:lpstr>Pescoço</vt:lpstr>
      <vt:lpstr>Pescoço</vt:lpstr>
      <vt:lpstr>Pescoço</vt:lpstr>
      <vt:lpstr>Pescoço</vt:lpstr>
      <vt:lpstr>Pescoço</vt:lpstr>
      <vt:lpstr>Pescoço</vt:lpstr>
      <vt:lpstr>Pescoço</vt:lpstr>
      <vt:lpstr>Pescoço</vt:lpstr>
      <vt:lpstr>Slide 10</vt:lpstr>
      <vt:lpstr>Slide 11</vt:lpstr>
      <vt:lpstr>Slide 12</vt:lpstr>
      <vt:lpstr>Pescoço</vt:lpstr>
      <vt:lpstr>Pescoço</vt:lpstr>
      <vt:lpstr>Pescoço</vt:lpstr>
      <vt:lpstr>Pescoço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Pescoço</dc:title>
  <dc:creator>XXXXXXXX</dc:creator>
  <cp:lastModifiedBy>MarcoUFF</cp:lastModifiedBy>
  <cp:revision>14</cp:revision>
  <dcterms:created xsi:type="dcterms:W3CDTF">2010-11-17T17:53:25Z</dcterms:created>
  <dcterms:modified xsi:type="dcterms:W3CDTF">2020-11-08T18:44:18Z</dcterms:modified>
</cp:coreProperties>
</file>