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507" r:id="rId2"/>
    <p:sldId id="488" r:id="rId3"/>
    <p:sldId id="508" r:id="rId4"/>
    <p:sldId id="456" r:id="rId5"/>
    <p:sldId id="505" r:id="rId6"/>
    <p:sldId id="491" r:id="rId7"/>
    <p:sldId id="463" r:id="rId8"/>
    <p:sldId id="558" r:id="rId9"/>
    <p:sldId id="468" r:id="rId10"/>
    <p:sldId id="560" r:id="rId11"/>
    <p:sldId id="561" r:id="rId12"/>
    <p:sldId id="562" r:id="rId13"/>
    <p:sldId id="559" r:id="rId14"/>
    <p:sldId id="472" r:id="rId15"/>
    <p:sldId id="572" r:id="rId16"/>
    <p:sldId id="574" r:id="rId17"/>
    <p:sldId id="511" r:id="rId18"/>
    <p:sldId id="530" r:id="rId19"/>
    <p:sldId id="503" r:id="rId20"/>
    <p:sldId id="536" r:id="rId21"/>
    <p:sldId id="528" r:id="rId22"/>
    <p:sldId id="513" r:id="rId23"/>
    <p:sldId id="515" r:id="rId24"/>
    <p:sldId id="532" r:id="rId25"/>
    <p:sldId id="571" r:id="rId26"/>
    <p:sldId id="51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D08"/>
    <a:srgbClr val="08890E"/>
    <a:srgbClr val="EF0FFF"/>
    <a:srgbClr val="FF072C"/>
    <a:srgbClr val="1B0AD7"/>
    <a:srgbClr val="0CB014"/>
    <a:srgbClr val="80008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1" autoAdjust="0"/>
    <p:restoredTop sz="96145" autoAdjust="0"/>
  </p:normalViewPr>
  <p:slideViewPr>
    <p:cSldViewPr>
      <p:cViewPr varScale="1">
        <p:scale>
          <a:sx n="70" d="100"/>
          <a:sy n="70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980348C4-7C88-43AA-9B58-C3E8D039F1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91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5D425-7DF9-4748-9E38-9E6CA2ADCA5E}" type="slidenum">
              <a:rPr lang="en-US" smtClean="0">
                <a:latin typeface="Times" pitchFamily="18" charset="0"/>
              </a:rPr>
              <a:pPr>
                <a:defRPr/>
              </a:pPr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5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125A812-A2EB-4478-805C-9278A9C5BF6C}" type="slidenum">
              <a:rPr lang="en-GB" sz="1200"/>
              <a:pPr algn="r" eaLnBrk="0" hangingPunct="0"/>
              <a:t>16</a:t>
            </a:fld>
            <a:endParaRPr lang="en-GB" sz="120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2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82DA01-7463-4568-AB77-3351EB3AFB89}" type="slidenum">
              <a:rPr lang="pt-BR" smtClean="0">
                <a:latin typeface="Times" pitchFamily="18" charset="0"/>
              </a:rPr>
              <a:pPr>
                <a:defRPr/>
              </a:pPr>
              <a:t>17</a:t>
            </a:fld>
            <a:endParaRPr lang="pt-BR" smtClean="0">
              <a:latin typeface="Times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03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CC8D87-13CD-4A59-96E3-0F919FBB920F}" type="slidenum">
              <a:rPr lang="en-GB" smtClean="0">
                <a:latin typeface="Times" pitchFamily="18" charset="0"/>
              </a:rPr>
              <a:pPr>
                <a:defRPr/>
              </a:pPr>
              <a:t>22</a:t>
            </a:fld>
            <a:endParaRPr lang="en-GB" smtClean="0">
              <a:latin typeface="Times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05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D043B4-341B-4A4D-ACED-68BB93B746F9}" type="slidenum">
              <a:rPr lang="pt-BR" smtClean="0">
                <a:latin typeface="Times" pitchFamily="18" charset="0"/>
              </a:rPr>
              <a:pPr>
                <a:defRPr/>
              </a:pPr>
              <a:t>23</a:t>
            </a:fld>
            <a:endParaRPr lang="pt-BR" smtClean="0">
              <a:latin typeface="Times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54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E5952-A74F-4694-A601-18FCDC98AEF0}" type="slidenum">
              <a:rPr lang="en-GB" smtClean="0">
                <a:latin typeface="Times" pitchFamily="18" charset="0"/>
              </a:rPr>
              <a:pPr>
                <a:defRPr/>
              </a:pPr>
              <a:t>26</a:t>
            </a:fld>
            <a:endParaRPr lang="en-GB" smtClean="0">
              <a:latin typeface="Times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8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E5AEBE-5916-4A25-A530-3D9AE107F5FC}" type="slidenum">
              <a:rPr lang="en-US" smtClean="0">
                <a:latin typeface="Times" pitchFamily="18" charset="0"/>
              </a:rPr>
              <a:pPr>
                <a:defRPr/>
              </a:pPr>
              <a:t>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8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41CF59-8947-4E7B-B9D1-068A0FC3B99B}" type="slidenum">
              <a:rPr lang="en-US" smtClean="0">
                <a:latin typeface="Times" pitchFamily="18" charset="0"/>
              </a:rPr>
              <a:pPr>
                <a:defRPr/>
              </a:pPr>
              <a:t>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8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5BCBE-344E-4D2F-B363-2F9DEFD2B945}" type="slidenum">
              <a:rPr lang="en-US" smtClean="0">
                <a:latin typeface="Times" pitchFamily="18" charset="0"/>
              </a:rPr>
              <a:pPr>
                <a:defRPr/>
              </a:pPr>
              <a:t>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3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1EF08F-4944-4874-A810-78C8943C16CD}" type="slidenum">
              <a:rPr lang="en-US" smtClean="0">
                <a:latin typeface="Times" pitchFamily="18" charset="0"/>
              </a:rPr>
              <a:pPr>
                <a:defRPr/>
              </a:pPr>
              <a:t>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82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F7F1850-BA4A-4E1D-AFBA-A657D2CEA45C}" type="slidenum">
              <a:rPr lang="en-GB" sz="1200"/>
              <a:pPr algn="r" eaLnBrk="0" hangingPunct="0"/>
              <a:t>10</a:t>
            </a:fld>
            <a:endParaRPr lang="en-GB" sz="1200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86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55B71EE-4BBC-474D-924C-431706EB3A76}" type="slidenum">
              <a:rPr lang="en-GB" sz="1200"/>
              <a:pPr algn="r" eaLnBrk="0" hangingPunct="0"/>
              <a:t>11</a:t>
            </a:fld>
            <a:endParaRPr lang="en-GB" sz="1200"/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49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7CC17E1-0674-43D0-9B1E-597440E0F73C}" type="slidenum">
              <a:rPr lang="en-GB" sz="1200"/>
              <a:pPr algn="r" eaLnBrk="0" hangingPunct="0"/>
              <a:t>12</a:t>
            </a:fld>
            <a:endParaRPr lang="en-GB" sz="1200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86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2B02889-63F2-4EA9-B40F-A63F94662A6C}" type="slidenum">
              <a:rPr lang="en-GB" sz="1200"/>
              <a:pPr algn="r" eaLnBrk="0" hangingPunct="0"/>
              <a:t>15</a:t>
            </a:fld>
            <a:endParaRPr lang="en-GB" sz="1200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pt-BR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4D5E5-C4C6-4467-ADC3-41B1578A7E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35C4-C592-4762-A9CD-DA1FD00132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08660-F648-4273-A657-71A1CB6E54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3FEF-DD4F-488E-83C2-25FC1C999E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9B8A-7AC8-446E-A6B2-271E8D228B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EE8A-4E59-4125-9473-2B42A0C02B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A26D8-1D13-4710-B7D5-30325D7610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5E46F-4B36-48DC-9750-94E2B6BFF9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8A6A9-2ED7-4943-AFF4-2475E50AE8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F2E9C-DC6D-4E1B-BF7D-BD2BFBF6A2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3A38-62D1-4CD6-8C02-1214DEA4AA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9E59-0629-428A-80B1-E103F22D6C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6332-9BFA-4099-AD7D-259560C873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9CB4-8DCD-4CF8-AE29-212E876E4A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latin typeface="Times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March 2010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301C582D-0D5B-4708-8CC0-A31E0BEEDE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72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72C"/>
          </a:solidFill>
          <a:latin typeface="Comic Sans M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72C"/>
          </a:solidFill>
          <a:latin typeface="Comic Sans M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72C"/>
          </a:solidFill>
          <a:latin typeface="Comic Sans M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72C"/>
          </a:solidFill>
          <a:latin typeface="Comic Sans M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072C"/>
          </a:solidFill>
          <a:latin typeface="Comic Sans M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072C"/>
          </a:solidFill>
          <a:latin typeface="Comic Sans M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072C"/>
          </a:solidFill>
          <a:latin typeface="Comic Sans M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072C"/>
          </a:solidFill>
          <a:latin typeface="Comic Sans M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72C"/>
        </a:buClr>
        <a:buSzPct val="150000"/>
        <a:buFont typeface="Times" pitchFamily="18" charset="0"/>
        <a:buChar char="•"/>
        <a:defRPr sz="3200" b="1">
          <a:solidFill>
            <a:srgbClr val="0CB01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72C"/>
        </a:buClr>
        <a:buSzPct val="150000"/>
        <a:buFont typeface="Times" pitchFamily="18" charset="0"/>
        <a:buChar char="•"/>
        <a:defRPr sz="2800" b="1">
          <a:solidFill>
            <a:srgbClr val="1B0AD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72C"/>
        </a:buClr>
        <a:buSzPct val="150000"/>
        <a:buFont typeface="Times" pitchFamily="18" charset="0"/>
        <a:buChar char="•"/>
        <a:defRPr sz="2400" b="1">
          <a:solidFill>
            <a:srgbClr val="1B0AD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72C"/>
        </a:buClr>
        <a:buSzPct val="15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72C"/>
        </a:buClr>
        <a:buSzPct val="15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72C"/>
        </a:buClr>
        <a:buSzPct val="150000"/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72C"/>
        </a:buClr>
        <a:buSzPct val="150000"/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72C"/>
        </a:buClr>
        <a:buSzPct val="150000"/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72C"/>
        </a:buClr>
        <a:buSzPct val="150000"/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Forelimb stay(SF).jpg                                          0007E6F6Macintosh HD                   C1019EB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0"/>
            <a:ext cx="1720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1328738"/>
            <a:ext cx="3438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solidFill>
                  <a:srgbClr val="FF07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Umeral ou Ombro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90800" y="2614613"/>
            <a:ext cx="1914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solidFill>
                  <a:srgbClr val="FF07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Cotovelo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281363" y="4500563"/>
            <a:ext cx="160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solidFill>
                  <a:srgbClr val="FF07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Carpo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171575" y="575945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solidFill>
                  <a:srgbClr val="FF07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Metacarpofalângica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695450" y="6221413"/>
            <a:ext cx="2981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solidFill>
                  <a:srgbClr val="FF07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Interfalângicas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410200" y="44958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solidFill>
                  <a:srgbClr val="1B0A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Joelho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019800" y="53340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solidFill>
                  <a:srgbClr val="1B0A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Boleto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867400" y="5776913"/>
            <a:ext cx="182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solidFill>
                  <a:srgbClr val="1B0A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Quartela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900738" y="6278563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>
                <a:solidFill>
                  <a:srgbClr val="1B0AD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Úngula</a:t>
            </a:r>
          </a:p>
        </p:txBody>
      </p:sp>
      <p:sp>
        <p:nvSpPr>
          <p:cNvPr id="2" name="Line 14"/>
          <p:cNvSpPr>
            <a:spLocks noChangeShapeType="1"/>
          </p:cNvSpPr>
          <p:nvPr/>
        </p:nvSpPr>
        <p:spPr bwMode="auto">
          <a:xfrm flipH="1" flipV="1">
            <a:off x="4910138" y="6643688"/>
            <a:ext cx="914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" name="Line 15"/>
          <p:cNvSpPr>
            <a:spLocks noChangeShapeType="1"/>
          </p:cNvSpPr>
          <p:nvPr/>
        </p:nvSpPr>
        <p:spPr bwMode="auto">
          <a:xfrm flipH="1">
            <a:off x="4953000" y="6172200"/>
            <a:ext cx="914400" cy="3333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 flipH="1">
            <a:off x="5181600" y="5691188"/>
            <a:ext cx="914400" cy="3333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609600" y="0"/>
            <a:ext cx="79248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72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Articulações do membro torácico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072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43" descr="Carpal map.jpg                                                 0007E6F6Macintosh HD                   C1019EB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3225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1027"/>
          <p:cNvSpPr txBox="1">
            <a:spLocks noChangeArrowheads="1"/>
          </p:cNvSpPr>
          <p:nvPr/>
        </p:nvSpPr>
        <p:spPr bwMode="auto">
          <a:xfrm>
            <a:off x="901700" y="2057400"/>
            <a:ext cx="2984500" cy="476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800">
                <a:solidFill>
                  <a:srgbClr val="1B0AD7"/>
                </a:solidFill>
                <a:latin typeface="Times New Roman" pitchFamily="18" charset="0"/>
              </a:rPr>
              <a:t>Antebraquiocárpica</a:t>
            </a:r>
            <a:endParaRPr lang="en-GB" sz="3600">
              <a:solidFill>
                <a:srgbClr val="1B0AD7"/>
              </a:solidFill>
              <a:latin typeface="Times New Roman" pitchFamily="18" charset="0"/>
            </a:endParaRPr>
          </a:p>
        </p:txBody>
      </p:sp>
      <p:sp>
        <p:nvSpPr>
          <p:cNvPr id="26628" name="Text Box 1029"/>
          <p:cNvSpPr txBox="1">
            <a:spLocks noChangeArrowheads="1"/>
          </p:cNvSpPr>
          <p:nvPr/>
        </p:nvSpPr>
        <p:spPr bwMode="auto">
          <a:xfrm>
            <a:off x="8132763" y="6289675"/>
            <a:ext cx="903287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000">
                <a:solidFill>
                  <a:schemeClr val="accent2"/>
                </a:solidFill>
                <a:latin typeface="Times New Roman" pitchFamily="18" charset="0"/>
              </a:rPr>
              <a:t>Cavalo</a:t>
            </a:r>
            <a:endParaRPr lang="en-GB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6629" name="Text Box 1031"/>
          <p:cNvSpPr txBox="1">
            <a:spLocks noChangeArrowheads="1"/>
          </p:cNvSpPr>
          <p:nvPr/>
        </p:nvSpPr>
        <p:spPr bwMode="auto">
          <a:xfrm>
            <a:off x="1827213" y="3352800"/>
            <a:ext cx="2135187" cy="476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>
                <a:solidFill>
                  <a:srgbClr val="1B0AD7"/>
                </a:solidFill>
              </a:rPr>
              <a:t>Mediocárpica</a:t>
            </a:r>
            <a:endParaRPr lang="en-GB" sz="3600">
              <a:solidFill>
                <a:srgbClr val="1B0AD7"/>
              </a:solidFill>
              <a:latin typeface="Times New Roman" pitchFamily="18" charset="0"/>
            </a:endParaRPr>
          </a:p>
        </p:txBody>
      </p:sp>
      <p:sp>
        <p:nvSpPr>
          <p:cNvPr id="26630" name="Text Box 1032"/>
          <p:cNvSpPr txBox="1">
            <a:spLocks noChangeArrowheads="1"/>
          </p:cNvSpPr>
          <p:nvPr/>
        </p:nvSpPr>
        <p:spPr bwMode="auto">
          <a:xfrm>
            <a:off x="1295400" y="4267200"/>
            <a:ext cx="2765425" cy="476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800">
                <a:solidFill>
                  <a:srgbClr val="1B0AD7"/>
                </a:solidFill>
                <a:latin typeface="Times New Roman" pitchFamily="18" charset="0"/>
              </a:rPr>
              <a:t>Carpometacárpica</a:t>
            </a:r>
            <a:endParaRPr lang="en-GB" sz="3600">
              <a:solidFill>
                <a:srgbClr val="1B0AD7"/>
              </a:solidFill>
              <a:latin typeface="Times New Roman" pitchFamily="18" charset="0"/>
            </a:endParaRPr>
          </a:p>
        </p:txBody>
      </p:sp>
      <p:sp>
        <p:nvSpPr>
          <p:cNvPr id="26631" name="Line 1034"/>
          <p:cNvSpPr>
            <a:spLocks noChangeShapeType="1"/>
          </p:cNvSpPr>
          <p:nvPr/>
        </p:nvSpPr>
        <p:spPr bwMode="auto">
          <a:xfrm>
            <a:off x="3989388" y="2359025"/>
            <a:ext cx="623887" cy="238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32" name="Line 1035"/>
          <p:cNvSpPr>
            <a:spLocks noChangeShapeType="1"/>
          </p:cNvSpPr>
          <p:nvPr/>
        </p:nvSpPr>
        <p:spPr bwMode="auto">
          <a:xfrm>
            <a:off x="4113213" y="3614738"/>
            <a:ext cx="663575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33" name="Line 1036"/>
          <p:cNvSpPr>
            <a:spLocks noChangeShapeType="1"/>
          </p:cNvSpPr>
          <p:nvPr/>
        </p:nvSpPr>
        <p:spPr bwMode="auto">
          <a:xfrm>
            <a:off x="4103688" y="4551363"/>
            <a:ext cx="654050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34" name="Text Box 1039"/>
          <p:cNvSpPr txBox="1">
            <a:spLocks noChangeArrowheads="1"/>
          </p:cNvSpPr>
          <p:nvPr/>
        </p:nvSpPr>
        <p:spPr bwMode="auto">
          <a:xfrm>
            <a:off x="5291138" y="5688013"/>
            <a:ext cx="1898650" cy="860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  <a:latin typeface="Times New Roman" pitchFamily="18" charset="0"/>
              </a:rPr>
              <a:t>III meta-carpiano</a:t>
            </a:r>
            <a:endParaRPr lang="en-GB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35" name="Text Box 1042"/>
          <p:cNvSpPr txBox="1">
            <a:spLocks noChangeArrowheads="1"/>
          </p:cNvSpPr>
          <p:nvPr/>
        </p:nvSpPr>
        <p:spPr bwMode="auto">
          <a:xfrm>
            <a:off x="4402138" y="2765425"/>
            <a:ext cx="1109662" cy="476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  <a:latin typeface="Times New Roman" pitchFamily="18" charset="0"/>
              </a:rPr>
              <a:t>Radial</a:t>
            </a:r>
            <a:endParaRPr lang="en-GB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36" name="Text Box 1044"/>
          <p:cNvSpPr txBox="1">
            <a:spLocks noChangeArrowheads="1"/>
          </p:cNvSpPr>
          <p:nvPr/>
        </p:nvSpPr>
        <p:spPr bwMode="auto">
          <a:xfrm>
            <a:off x="5319713" y="887413"/>
            <a:ext cx="1031875" cy="476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  <a:latin typeface="Times New Roman" pitchFamily="18" charset="0"/>
              </a:rPr>
              <a:t>Rádio</a:t>
            </a:r>
            <a:endParaRPr lang="en-GB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37" name="Text Box 1045"/>
          <p:cNvSpPr txBox="1">
            <a:spLocks noChangeArrowheads="1"/>
          </p:cNvSpPr>
          <p:nvPr/>
        </p:nvSpPr>
        <p:spPr bwMode="auto">
          <a:xfrm>
            <a:off x="7431088" y="1517650"/>
            <a:ext cx="6778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000">
                <a:solidFill>
                  <a:schemeClr val="tx2"/>
                </a:solidFill>
                <a:latin typeface="Times New Roman" pitchFamily="18" charset="0"/>
              </a:rPr>
              <a:t>Ulna</a:t>
            </a:r>
            <a:endParaRPr lang="en-GB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38" name="Text Box 1046"/>
          <p:cNvSpPr txBox="1">
            <a:spLocks noChangeArrowheads="1"/>
          </p:cNvSpPr>
          <p:nvPr/>
        </p:nvSpPr>
        <p:spPr bwMode="auto">
          <a:xfrm>
            <a:off x="5630863" y="2622550"/>
            <a:ext cx="1284287" cy="749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>
                <a:solidFill>
                  <a:schemeClr val="tx2"/>
                </a:solidFill>
                <a:latin typeface="Times New Roman" pitchFamily="18" charset="0"/>
              </a:rPr>
              <a:t>Inter-médio</a:t>
            </a:r>
            <a:endParaRPr lang="en-GB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39" name="Text Box 1047"/>
          <p:cNvSpPr txBox="1">
            <a:spLocks noChangeArrowheads="1"/>
          </p:cNvSpPr>
          <p:nvPr/>
        </p:nvSpPr>
        <p:spPr bwMode="auto">
          <a:xfrm>
            <a:off x="7035800" y="2908300"/>
            <a:ext cx="993775" cy="476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  <a:latin typeface="Times New Roman" pitchFamily="18" charset="0"/>
              </a:rPr>
              <a:t>Ulnar</a:t>
            </a:r>
            <a:endParaRPr lang="en-GB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40" name="Text Box 1048"/>
          <p:cNvSpPr txBox="1">
            <a:spLocks noChangeArrowheads="1"/>
          </p:cNvSpPr>
          <p:nvPr/>
        </p:nvSpPr>
        <p:spPr bwMode="auto">
          <a:xfrm>
            <a:off x="4316413" y="3940175"/>
            <a:ext cx="311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GB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41" name="Text Box 1049"/>
          <p:cNvSpPr txBox="1">
            <a:spLocks noChangeArrowheads="1"/>
          </p:cNvSpPr>
          <p:nvPr/>
        </p:nvSpPr>
        <p:spPr bwMode="auto">
          <a:xfrm>
            <a:off x="4468813" y="4092575"/>
            <a:ext cx="311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GB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42" name="Text Box 1050"/>
          <p:cNvSpPr txBox="1">
            <a:spLocks noChangeArrowheads="1"/>
          </p:cNvSpPr>
          <p:nvPr/>
        </p:nvSpPr>
        <p:spPr bwMode="auto">
          <a:xfrm>
            <a:off x="4664075" y="3846513"/>
            <a:ext cx="361950" cy="476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GB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43" name="Text Box 1051"/>
          <p:cNvSpPr txBox="1">
            <a:spLocks noChangeArrowheads="1"/>
          </p:cNvSpPr>
          <p:nvPr/>
        </p:nvSpPr>
        <p:spPr bwMode="auto">
          <a:xfrm>
            <a:off x="5789613" y="3854450"/>
            <a:ext cx="361950" cy="476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GB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44" name="Text Box 1052"/>
          <p:cNvSpPr txBox="1">
            <a:spLocks noChangeArrowheads="1"/>
          </p:cNvSpPr>
          <p:nvPr/>
        </p:nvSpPr>
        <p:spPr bwMode="auto">
          <a:xfrm>
            <a:off x="7297738" y="3863975"/>
            <a:ext cx="361950" cy="476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  <a:latin typeface="Times New Roman" pitchFamily="18" charset="0"/>
              </a:rPr>
              <a:t>4</a:t>
            </a:r>
            <a:endParaRPr lang="en-GB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45" name="Text Box 1053"/>
          <p:cNvSpPr txBox="1">
            <a:spLocks noChangeArrowheads="1"/>
          </p:cNvSpPr>
          <p:nvPr/>
        </p:nvSpPr>
        <p:spPr bwMode="auto">
          <a:xfrm>
            <a:off x="8004175" y="2295525"/>
            <a:ext cx="790575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000">
                <a:solidFill>
                  <a:schemeClr val="tx2"/>
                </a:solidFill>
                <a:latin typeface="Times New Roman" pitchFamily="18" charset="0"/>
              </a:rPr>
              <a:t>Acess</a:t>
            </a:r>
          </a:p>
          <a:p>
            <a:pPr eaLnBrk="0" hangingPunct="0">
              <a:lnSpc>
                <a:spcPct val="90000"/>
              </a:lnSpc>
            </a:pPr>
            <a:r>
              <a:rPr lang="en-GB" sz="2000">
                <a:solidFill>
                  <a:schemeClr val="tx2"/>
                </a:solidFill>
                <a:latin typeface="Times New Roman" pitchFamily="18" charset="0"/>
              </a:rPr>
              <a:t>-ório</a:t>
            </a:r>
            <a:endParaRPr lang="en-GB" sz="28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42" descr="Carpal map sacs.jpg                                            0007E6F6Macintosh HD                   C1019EB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1037"/>
          <p:cNvSpPr txBox="1">
            <a:spLocks noChangeArrowheads="1"/>
          </p:cNvSpPr>
          <p:nvPr/>
        </p:nvSpPr>
        <p:spPr bwMode="auto">
          <a:xfrm>
            <a:off x="5386388" y="5688013"/>
            <a:ext cx="1898650" cy="860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  <a:latin typeface="Times New Roman" pitchFamily="18" charset="0"/>
              </a:rPr>
              <a:t>III meta-carpiano</a:t>
            </a:r>
            <a:endParaRPr lang="en-GB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7652" name="Text Box 1038"/>
          <p:cNvSpPr txBox="1">
            <a:spLocks noChangeArrowheads="1"/>
          </p:cNvSpPr>
          <p:nvPr/>
        </p:nvSpPr>
        <p:spPr bwMode="auto">
          <a:xfrm>
            <a:off x="5454650" y="887413"/>
            <a:ext cx="1031875" cy="476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  <a:latin typeface="Times New Roman" pitchFamily="18" charset="0"/>
              </a:rPr>
              <a:t>Rádio</a:t>
            </a:r>
            <a:endParaRPr lang="en-GB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7653" name="Text Box 1039"/>
          <p:cNvSpPr txBox="1">
            <a:spLocks noChangeArrowheads="1"/>
          </p:cNvSpPr>
          <p:nvPr/>
        </p:nvSpPr>
        <p:spPr bwMode="auto">
          <a:xfrm>
            <a:off x="7566025" y="1517650"/>
            <a:ext cx="6778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000">
                <a:solidFill>
                  <a:schemeClr val="tx2"/>
                </a:solidFill>
                <a:latin typeface="Times New Roman" pitchFamily="18" charset="0"/>
              </a:rPr>
              <a:t>Ulna</a:t>
            </a:r>
            <a:endParaRPr lang="en-GB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7654" name="Text Box 1043"/>
          <p:cNvSpPr txBox="1">
            <a:spLocks noChangeArrowheads="1"/>
          </p:cNvSpPr>
          <p:nvPr/>
        </p:nvSpPr>
        <p:spPr bwMode="auto">
          <a:xfrm>
            <a:off x="5948363" y="3854450"/>
            <a:ext cx="361950" cy="476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GB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7655" name="Text Box 1044"/>
          <p:cNvSpPr txBox="1">
            <a:spLocks noChangeArrowheads="1"/>
          </p:cNvSpPr>
          <p:nvPr/>
        </p:nvSpPr>
        <p:spPr bwMode="auto">
          <a:xfrm>
            <a:off x="7456488" y="3863975"/>
            <a:ext cx="361950" cy="476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  <a:latin typeface="Times New Roman" pitchFamily="18" charset="0"/>
              </a:rPr>
              <a:t>4</a:t>
            </a:r>
            <a:endParaRPr lang="en-GB" sz="36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38" descr="Flexed carpus.jpg                                              0007E6F6Macintosh HD                   C1019EB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575" y="0"/>
            <a:ext cx="6067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1034"/>
          <p:cNvSpPr txBox="1">
            <a:spLocks noChangeArrowheads="1"/>
          </p:cNvSpPr>
          <p:nvPr/>
        </p:nvSpPr>
        <p:spPr bwMode="auto">
          <a:xfrm>
            <a:off x="4598988" y="549275"/>
            <a:ext cx="1031875" cy="476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800">
                <a:solidFill>
                  <a:schemeClr val="tx2"/>
                </a:solidFill>
                <a:latin typeface="Times New Roman" pitchFamily="18" charset="0"/>
              </a:rPr>
              <a:t>Rádio</a:t>
            </a:r>
            <a:endParaRPr lang="en-GB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8676" name="Line 1041"/>
          <p:cNvSpPr>
            <a:spLocks noChangeShapeType="1"/>
          </p:cNvSpPr>
          <p:nvPr/>
        </p:nvSpPr>
        <p:spPr bwMode="auto">
          <a:xfrm flipV="1">
            <a:off x="4800600" y="5410200"/>
            <a:ext cx="928688" cy="868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7" name="Line 1041"/>
          <p:cNvSpPr>
            <a:spLocks noChangeShapeType="1"/>
          </p:cNvSpPr>
          <p:nvPr/>
        </p:nvSpPr>
        <p:spPr bwMode="auto">
          <a:xfrm flipV="1">
            <a:off x="3262313" y="4038600"/>
            <a:ext cx="928687" cy="868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924800" cy="1143000"/>
          </a:xfrm>
        </p:spPr>
        <p:txBody>
          <a:bodyPr/>
          <a:lstStyle/>
          <a:p>
            <a:r>
              <a:rPr lang="en-US" sz="7200" smtClean="0">
                <a:solidFill>
                  <a:srgbClr val="FF3300"/>
                </a:solidFill>
              </a:rPr>
              <a:t>Carpo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0600"/>
            <a:ext cx="8686800" cy="5562600"/>
          </a:xfrm>
        </p:spPr>
        <p:txBody>
          <a:bodyPr/>
          <a:lstStyle/>
          <a:p>
            <a:pPr>
              <a:buClr>
                <a:schemeClr val="tx2"/>
              </a:buClr>
              <a:buFont typeface="Times" pitchFamily="18" charset="0"/>
              <a:buNone/>
            </a:pPr>
            <a:r>
              <a:rPr lang="en-US" smtClean="0">
                <a:solidFill>
                  <a:srgbClr val="FF0000"/>
                </a:solidFill>
              </a:rPr>
              <a:t>Ligamentos</a:t>
            </a:r>
          </a:p>
          <a:p>
            <a:pPr>
              <a:buClr>
                <a:schemeClr val="tx2"/>
              </a:buClr>
              <a:buFont typeface="Times" pitchFamily="18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>
              <a:buClr>
                <a:schemeClr val="tx2"/>
              </a:buClr>
              <a:buFont typeface="Times" pitchFamily="18" charset="0"/>
              <a:buNone/>
            </a:pPr>
            <a:r>
              <a:rPr lang="en-US" smtClean="0">
                <a:solidFill>
                  <a:srgbClr val="0000FF"/>
                </a:solidFill>
              </a:rPr>
              <a:t>Colaterais lateral e medial (longo e curto)</a:t>
            </a:r>
          </a:p>
          <a:p>
            <a:pPr>
              <a:buClr>
                <a:schemeClr val="tx2"/>
              </a:buClr>
              <a:buFont typeface="Times" pitchFamily="18" charset="0"/>
              <a:buNone/>
            </a:pPr>
            <a:endParaRPr lang="en-US" smtClean="0">
              <a:solidFill>
                <a:srgbClr val="0000FF"/>
              </a:solidFill>
            </a:endParaRPr>
          </a:p>
          <a:p>
            <a:pPr>
              <a:buClr>
                <a:schemeClr val="tx2"/>
              </a:buClr>
              <a:buFont typeface="Times" pitchFamily="18" charset="0"/>
              <a:buNone/>
            </a:pPr>
            <a:r>
              <a:rPr lang="en-US" smtClean="0">
                <a:solidFill>
                  <a:srgbClr val="0000FF"/>
                </a:solidFill>
              </a:rPr>
              <a:t>Intercárpicos dorsais, palmares e interósseos</a:t>
            </a:r>
          </a:p>
          <a:p>
            <a:pPr>
              <a:buClr>
                <a:schemeClr val="tx2"/>
              </a:buClr>
              <a:buFont typeface="Times" pitchFamily="18" charset="0"/>
              <a:buNone/>
            </a:pPr>
            <a:endParaRPr lang="en-US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arpal jt. dors.50                                             00016124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7910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arpal jt.48                                                   0001612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8600"/>
            <a:ext cx="487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896938"/>
            <a:ext cx="4648200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0" y="2540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>
                <a:solidFill>
                  <a:srgbClr val="1B0AD7"/>
                </a:solidFill>
              </a:rPr>
              <a:t>LIGAMENTOS DO OSSO ACESSÓRIO</a:t>
            </a: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152400" y="2263775"/>
            <a:ext cx="4419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Acessório ulnar</a:t>
            </a:r>
          </a:p>
          <a:p>
            <a:r>
              <a:rPr lang="en-US" sz="3600">
                <a:solidFill>
                  <a:srgbClr val="0000FF"/>
                </a:solidFill>
              </a:rPr>
              <a:t>Acessório carpoulnar</a:t>
            </a:r>
          </a:p>
          <a:p>
            <a:r>
              <a:rPr lang="en-US" sz="3600">
                <a:solidFill>
                  <a:srgbClr val="0000FF"/>
                </a:solidFill>
              </a:rPr>
              <a:t>Acessório quartal</a:t>
            </a:r>
          </a:p>
          <a:p>
            <a:r>
              <a:rPr lang="en-US" sz="3600">
                <a:solidFill>
                  <a:srgbClr val="0000FF"/>
                </a:solidFill>
              </a:rPr>
              <a:t>Acessório metacárpico</a:t>
            </a:r>
            <a:endParaRPr lang="pt-BR" sz="360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00"/>
            <a:ext cx="19399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381000" y="1676400"/>
            <a:ext cx="6172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Ligamento acessório do músculo flexor digital profundo (ligamento frenador) </a:t>
            </a:r>
          </a:p>
          <a:p>
            <a:r>
              <a:rPr lang="en-US" sz="3200">
                <a:solidFill>
                  <a:srgbClr val="0000FF"/>
                </a:solidFill>
              </a:rPr>
              <a:t>Estabiliza o aparelho de sustentação do membro</a:t>
            </a:r>
            <a:endParaRPr lang="pt-BR" sz="320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5257800" cy="914400"/>
          </a:xfrm>
        </p:spPr>
        <p:txBody>
          <a:bodyPr/>
          <a:lstStyle/>
          <a:p>
            <a:r>
              <a:rPr lang="pt-BR" sz="4000" smtClean="0">
                <a:solidFill>
                  <a:srgbClr val="FF0000"/>
                </a:solidFill>
              </a:rPr>
              <a:t>Metacarpofalângica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990600"/>
            <a:ext cx="21494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0" y="990600"/>
            <a:ext cx="5105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/>
            <a:r>
              <a:rPr lang="pt-BR" sz="3200">
                <a:solidFill>
                  <a:srgbClr val="1B0AD7"/>
                </a:solidFill>
              </a:rPr>
              <a:t>Lig. Colaterais lateral e medial</a:t>
            </a:r>
          </a:p>
          <a:p>
            <a:pPr marL="171450" indent="-171450"/>
            <a:r>
              <a:rPr lang="pt-BR" sz="3200">
                <a:solidFill>
                  <a:srgbClr val="1B0AD7"/>
                </a:solidFill>
              </a:rPr>
              <a:t>Lig. Sesamóides colaterais lateral e medial</a:t>
            </a:r>
          </a:p>
          <a:p>
            <a:pPr marL="171450" indent="-171450"/>
            <a:r>
              <a:rPr lang="pt-BR" sz="3200">
                <a:solidFill>
                  <a:srgbClr val="1B0AD7"/>
                </a:solidFill>
              </a:rPr>
              <a:t>Lig. Palmar</a:t>
            </a:r>
          </a:p>
          <a:p>
            <a:pPr marL="171450" indent="-171450"/>
            <a:r>
              <a:rPr lang="pt-BR" sz="3200">
                <a:solidFill>
                  <a:srgbClr val="1B0AD7"/>
                </a:solidFill>
              </a:rPr>
              <a:t>Lig. Reto</a:t>
            </a:r>
          </a:p>
          <a:p>
            <a:pPr marL="171450" indent="-171450"/>
            <a:r>
              <a:rPr lang="pt-BR" sz="3200">
                <a:solidFill>
                  <a:srgbClr val="1B0AD7"/>
                </a:solidFill>
              </a:rPr>
              <a:t>Lig. Oblíquo</a:t>
            </a:r>
          </a:p>
          <a:p>
            <a:pPr marL="171450" indent="-171450"/>
            <a:r>
              <a:rPr lang="pt-BR" sz="3200">
                <a:solidFill>
                  <a:srgbClr val="1B0AD7"/>
                </a:solidFill>
              </a:rPr>
              <a:t>Lig. Cruzado</a:t>
            </a:r>
          </a:p>
          <a:p>
            <a:pPr marL="171450" indent="-171450"/>
            <a:r>
              <a:rPr lang="pt-BR" sz="3200">
                <a:solidFill>
                  <a:srgbClr val="1B0AD7"/>
                </a:solidFill>
              </a:rPr>
              <a:t>Lig. Curto</a:t>
            </a:r>
          </a:p>
          <a:p>
            <a:pPr marL="171450" indent="-171450"/>
            <a:r>
              <a:rPr lang="pt-BR" sz="3200">
                <a:solidFill>
                  <a:srgbClr val="1B0AD7"/>
                </a:solidFill>
              </a:rPr>
              <a:t>M. Interósseo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4" cstate="print"/>
          <a:srcRect l="63333" t="6442" r="4167" b="5705"/>
          <a:stretch>
            <a:fillRect/>
          </a:stretch>
        </p:blipFill>
        <p:spPr bwMode="auto">
          <a:xfrm>
            <a:off x="6172200" y="990600"/>
            <a:ext cx="2971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388"/>
            <a:ext cx="9144000" cy="667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Digit. ligmt.2-56                                              00016124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57200"/>
            <a:ext cx="25781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Digt. ligmt.3-56                                               0001612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1000"/>
            <a:ext cx="220662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Digt. ligmts.1-56                                              00016124Macintosh HD                   ABA78158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2474913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AP Indy.jpg                                                    0007E6F6Macintosh HD                   C1019EB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Line 4"/>
          <p:cNvSpPr>
            <a:spLocks noChangeShapeType="1"/>
          </p:cNvSpPr>
          <p:nvPr/>
        </p:nvSpPr>
        <p:spPr bwMode="auto">
          <a:xfrm flipH="1" flipV="1">
            <a:off x="4038600" y="2895600"/>
            <a:ext cx="106680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4110038" y="4494213"/>
            <a:ext cx="3157537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Sinsarcose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0" y="0"/>
            <a:ext cx="581025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28600" y="2819400"/>
            <a:ext cx="27130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>
                <a:solidFill>
                  <a:srgbClr val="1B0AD7"/>
                </a:solidFill>
              </a:rPr>
              <a:t>Lig. Sesamóide</a:t>
            </a:r>
          </a:p>
          <a:p>
            <a:r>
              <a:rPr lang="pt-BR" sz="3200">
                <a:solidFill>
                  <a:srgbClr val="1B0AD7"/>
                </a:solidFill>
              </a:rPr>
              <a:t>curto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28600" y="5105400"/>
            <a:ext cx="27130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>
                <a:solidFill>
                  <a:srgbClr val="1B0AD7"/>
                </a:solidFill>
              </a:rPr>
              <a:t>Lig. Sesamóide</a:t>
            </a:r>
          </a:p>
          <a:p>
            <a:r>
              <a:rPr lang="pt-BR" sz="3200">
                <a:solidFill>
                  <a:srgbClr val="1B0AD7"/>
                </a:solidFill>
              </a:rPr>
              <a:t>cruzado</a:t>
            </a:r>
          </a:p>
        </p:txBody>
      </p:sp>
      <p:sp>
        <p:nvSpPr>
          <p:cNvPr id="37893" name="Line 7"/>
          <p:cNvSpPr>
            <a:spLocks noChangeShapeType="1"/>
          </p:cNvSpPr>
          <p:nvPr/>
        </p:nvSpPr>
        <p:spPr bwMode="auto">
          <a:xfrm flipV="1">
            <a:off x="2971800" y="4876800"/>
            <a:ext cx="2133600" cy="762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894" name="Line 8"/>
          <p:cNvSpPr>
            <a:spLocks noChangeShapeType="1"/>
          </p:cNvSpPr>
          <p:nvPr/>
        </p:nvSpPr>
        <p:spPr bwMode="auto">
          <a:xfrm>
            <a:off x="2438400" y="3429000"/>
            <a:ext cx="2057400" cy="12954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89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137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Tendon sheath(SF).jpg                                          000998F1Macintosh HD                   C1019EB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0"/>
            <a:ext cx="4252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Tendon sheath(SF).jpg                                          000998F1Macintosh HD                   C1019EB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088" y="0"/>
            <a:ext cx="4252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1066800" y="228600"/>
            <a:ext cx="70659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800">
                <a:solidFill>
                  <a:srgbClr val="FF072C"/>
                </a:solidFill>
              </a:rPr>
              <a:t>Recessos dorsais e palmares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5486400" cy="1295400"/>
          </a:xfrm>
        </p:spPr>
        <p:txBody>
          <a:bodyPr/>
          <a:lstStyle/>
          <a:p>
            <a:r>
              <a:rPr lang="pt-BR" sz="4000" smtClean="0">
                <a:solidFill>
                  <a:srgbClr val="FF0000"/>
                </a:solidFill>
              </a:rPr>
              <a:t>Interfalângicas</a:t>
            </a:r>
            <a:br>
              <a:rPr lang="pt-BR" sz="4000" smtClean="0">
                <a:solidFill>
                  <a:srgbClr val="FF0000"/>
                </a:solidFill>
              </a:rPr>
            </a:br>
            <a:r>
              <a:rPr lang="pt-BR" sz="4000" smtClean="0">
                <a:solidFill>
                  <a:srgbClr val="FF0000"/>
                </a:solidFill>
              </a:rPr>
              <a:t>proximal e distal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0" y="1600200"/>
            <a:ext cx="62484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/>
            <a:r>
              <a:rPr lang="pt-BR">
                <a:solidFill>
                  <a:srgbClr val="1B0AD7"/>
                </a:solidFill>
              </a:rPr>
              <a:t>Lig</a:t>
            </a:r>
            <a:r>
              <a:rPr lang="pt-BR" sz="2600">
                <a:solidFill>
                  <a:srgbClr val="1B0AD7"/>
                </a:solidFill>
              </a:rPr>
              <a:t> Colaterais lateral e medial</a:t>
            </a:r>
          </a:p>
          <a:p>
            <a:pPr marL="361950" indent="-361950"/>
            <a:r>
              <a:rPr lang="pt-BR">
                <a:solidFill>
                  <a:srgbClr val="1B0AD7"/>
                </a:solidFill>
              </a:rPr>
              <a:t>Lig</a:t>
            </a:r>
            <a:r>
              <a:rPr lang="pt-BR" sz="2600">
                <a:solidFill>
                  <a:srgbClr val="1B0AD7"/>
                </a:solidFill>
              </a:rPr>
              <a:t> Sesamóide colateral (suspensor navicular)</a:t>
            </a:r>
          </a:p>
          <a:p>
            <a:pPr marL="361950" indent="-361950"/>
            <a:r>
              <a:rPr lang="pt-BR" sz="2600">
                <a:solidFill>
                  <a:srgbClr val="1B0AD7"/>
                </a:solidFill>
              </a:rPr>
              <a:t>Lig Sesamóide distal ímpar</a:t>
            </a:r>
          </a:p>
        </p:txBody>
      </p:sp>
      <p:pic>
        <p:nvPicPr>
          <p:cNvPr id="40964" name="Picture 2" descr="Digit cd.39                                                    0001612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505200"/>
            <a:ext cx="22145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 descr="&#10;digit dors.39                                                  00016124Macintosh HD                   ABA78158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88" y="3429000"/>
            <a:ext cx="22590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/>
          <a:srcRect l="63333" t="6442" r="4167" b="5705"/>
          <a:stretch>
            <a:fillRect/>
          </a:stretch>
        </p:blipFill>
        <p:spPr bwMode="auto">
          <a:xfrm>
            <a:off x="5638800" y="-61913"/>
            <a:ext cx="35052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388"/>
            <a:ext cx="9144000" cy="667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86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9163" y="0"/>
            <a:ext cx="4414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32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0"/>
            <a:ext cx="487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" descr="Digit saggital(SF).jpg                                         000998F1Macintosh HD                   C1019EB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2725" y="0"/>
            <a:ext cx="6391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3200400"/>
            <a:ext cx="306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Middle phalanx</a:t>
            </a:r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6040438" y="685800"/>
            <a:ext cx="2305050" cy="3492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>
            <a:off x="5683250" y="1976438"/>
            <a:ext cx="1789113" cy="2460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6878638" y="5159375"/>
            <a:ext cx="2073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n-US" sz="3600">
                <a:solidFill>
                  <a:srgbClr val="FFFFFF"/>
                </a:solidFill>
                <a:latin typeface="Times New Roman" pitchFamily="18" charset="0"/>
              </a:rPr>
              <a:t>Distal sesamoid</a:t>
            </a:r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 flipH="1" flipV="1">
            <a:off x="5703888" y="4929188"/>
            <a:ext cx="1897062" cy="7556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2667000" y="304800"/>
            <a:ext cx="3559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Distal metacarpus</a:t>
            </a:r>
          </a:p>
        </p:txBody>
      </p:sp>
      <p:sp>
        <p:nvSpPr>
          <p:cNvPr id="44041" name="Line 11"/>
          <p:cNvSpPr>
            <a:spLocks noChangeShapeType="1"/>
          </p:cNvSpPr>
          <p:nvPr/>
        </p:nvSpPr>
        <p:spPr bwMode="auto">
          <a:xfrm>
            <a:off x="2819400" y="3505200"/>
            <a:ext cx="2849563" cy="3270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2" name="Line 12"/>
          <p:cNvSpPr>
            <a:spLocks noChangeShapeType="1"/>
          </p:cNvSpPr>
          <p:nvPr/>
        </p:nvSpPr>
        <p:spPr bwMode="auto">
          <a:xfrm>
            <a:off x="2819400" y="5029200"/>
            <a:ext cx="1790700" cy="1651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43" name="Rectangle 13"/>
          <p:cNvSpPr>
            <a:spLocks noChangeArrowheads="1"/>
          </p:cNvSpPr>
          <p:nvPr/>
        </p:nvSpPr>
        <p:spPr bwMode="auto">
          <a:xfrm>
            <a:off x="0" y="4648200"/>
            <a:ext cx="283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Distal phalanx</a:t>
            </a:r>
          </a:p>
        </p:txBody>
      </p:sp>
      <p:sp>
        <p:nvSpPr>
          <p:cNvPr id="44044" name="Rectangle 14"/>
          <p:cNvSpPr>
            <a:spLocks noChangeArrowheads="1"/>
          </p:cNvSpPr>
          <p:nvPr/>
        </p:nvSpPr>
        <p:spPr bwMode="auto">
          <a:xfrm>
            <a:off x="2743200" y="1524000"/>
            <a:ext cx="3422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3600">
                <a:solidFill>
                  <a:srgbClr val="FFFFFF"/>
                </a:solidFill>
                <a:latin typeface="Times New Roman" pitchFamily="18" charset="0"/>
              </a:rPr>
              <a:t>Proximal phalanx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Serratus slide(SF).jpg                                         0007E6F6Macintosh HD                   C1019EB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38" y="0"/>
            <a:ext cx="5732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Trunk sling(SF).jpg                                            0007E6F6Macintosh HD                   C1019EB7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32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6000" smtClean="0">
                <a:solidFill>
                  <a:srgbClr val="FF3300"/>
                </a:solidFill>
              </a:rPr>
              <a:t>Umeral ou Ombro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7848600" cy="4953000"/>
          </a:xfrm>
        </p:spPr>
        <p:txBody>
          <a:bodyPr/>
          <a:lstStyle/>
          <a:p>
            <a:pPr>
              <a:buClr>
                <a:schemeClr val="tx2"/>
              </a:buClr>
              <a:buFont typeface="Times" pitchFamily="18" charset="0"/>
              <a:buNone/>
            </a:pPr>
            <a:r>
              <a:rPr lang="en-US" sz="4000" smtClean="0"/>
              <a:t>Lábio glenoidal</a:t>
            </a:r>
          </a:p>
          <a:p>
            <a:pPr>
              <a:buClr>
                <a:schemeClr val="tx2"/>
              </a:buClr>
              <a:buFont typeface="Times" pitchFamily="18" charset="0"/>
              <a:buNone/>
            </a:pPr>
            <a:r>
              <a:rPr lang="en-US" sz="4000" smtClean="0"/>
              <a:t>Ligamentos glenoumerais</a:t>
            </a:r>
          </a:p>
          <a:p>
            <a:pPr>
              <a:buClr>
                <a:schemeClr val="tx2"/>
              </a:buClr>
              <a:buFont typeface="Times" pitchFamily="18" charset="0"/>
              <a:buNone/>
            </a:pPr>
            <a:r>
              <a:rPr lang="en-US" sz="4000" smtClean="0"/>
              <a:t>Ligamento coracoumeral</a:t>
            </a:r>
          </a:p>
          <a:p>
            <a:pPr>
              <a:buClr>
                <a:schemeClr val="tx2"/>
              </a:buClr>
              <a:buFont typeface="Times" pitchFamily="18" charset="0"/>
              <a:buNone/>
            </a:pPr>
            <a:endParaRPr lang="en-US" sz="4000" smtClean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65425"/>
            <a:ext cx="80772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724400" y="5543550"/>
            <a:ext cx="18288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icipital tendon, lat#99690.jpg                                0007E6F6Macintosh HD                   C1019EB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5075" y="0"/>
            <a:ext cx="409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2563" y="146050"/>
            <a:ext cx="4067175" cy="15732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>
                <a:solidFill>
                  <a:schemeClr val="bg2"/>
                </a:solidFill>
                <a:latin typeface="Times New Roman" pitchFamily="18" charset="0"/>
              </a:rPr>
              <a:t>Parte fibrocartilaginosa do tendão do bíceps braquial </a:t>
            </a: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3810000" y="1828800"/>
            <a:ext cx="1284288" cy="1117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0" y="3733800"/>
            <a:ext cx="495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rgbClr val="FF072C"/>
                </a:solidFill>
              </a:rPr>
              <a:t>Aparelho de sustentação passiva</a:t>
            </a:r>
            <a:r>
              <a:rPr lang="pt-BR" sz="2800" b="1"/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Forelimb stay(SF).jpg                                          0007E6F6Macintosh HD                   C1019EB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813" y="0"/>
            <a:ext cx="1720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3048000" y="1524000"/>
            <a:ext cx="257175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200">
                <a:solidFill>
                  <a:srgbClr val="0000FF"/>
                </a:solidFill>
                <a:latin typeface="Times New Roman" pitchFamily="18" charset="0"/>
              </a:rPr>
              <a:t>Bíceps braquial</a:t>
            </a:r>
          </a:p>
        </p:txBody>
      </p:sp>
      <p:sp>
        <p:nvSpPr>
          <p:cNvPr id="22532" name="Line 8"/>
          <p:cNvSpPr>
            <a:spLocks noChangeShapeType="1"/>
          </p:cNvSpPr>
          <p:nvPr/>
        </p:nvSpPr>
        <p:spPr bwMode="auto">
          <a:xfrm>
            <a:off x="4572000" y="2286000"/>
            <a:ext cx="1855788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4572000" y="3429000"/>
            <a:ext cx="2036763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3162300" y="2971800"/>
            <a:ext cx="257175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200">
                <a:solidFill>
                  <a:srgbClr val="0000FF"/>
                </a:solidFill>
                <a:latin typeface="Times New Roman" pitchFamily="18" charset="0"/>
              </a:rPr>
              <a:t>Lacerto fibroso</a:t>
            </a:r>
          </a:p>
        </p:txBody>
      </p:sp>
      <p:sp>
        <p:nvSpPr>
          <p:cNvPr id="22535" name="Line 5"/>
          <p:cNvSpPr>
            <a:spLocks noChangeShapeType="1"/>
          </p:cNvSpPr>
          <p:nvPr/>
        </p:nvSpPr>
        <p:spPr bwMode="auto">
          <a:xfrm flipV="1">
            <a:off x="4876800" y="4038600"/>
            <a:ext cx="19812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3200400" y="4267200"/>
            <a:ext cx="2571750" cy="1066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200">
                <a:solidFill>
                  <a:srgbClr val="0000FF"/>
                </a:solidFill>
                <a:latin typeface="Times New Roman" pitchFamily="18" charset="0"/>
              </a:rPr>
              <a:t>Extensor carporadial</a:t>
            </a:r>
          </a:p>
        </p:txBody>
      </p:sp>
      <p:pic>
        <p:nvPicPr>
          <p:cNvPr id="22537" name="Picture 8" descr="Lacertus fibrosus(SF).jpg                                      0007E6F6Macintosh HD                   C1019EB7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0"/>
            <a:ext cx="1620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133600" y="0"/>
            <a:ext cx="5795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>
                <a:solidFill>
                  <a:srgbClr val="FF07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Aparelho de sustentação passiva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3000" y="304800"/>
            <a:ext cx="3349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600" b="1">
                <a:solidFill>
                  <a:srgbClr val="FF3300"/>
                </a:solidFill>
              </a:rPr>
              <a:t>Cotovelo</a:t>
            </a:r>
            <a:endParaRPr lang="en-US" sz="6600" b="1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2000" y="2057400"/>
            <a:ext cx="50292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tx2"/>
              </a:buClr>
            </a:pPr>
            <a:r>
              <a:rPr lang="en-US" sz="3600" b="1">
                <a:solidFill>
                  <a:srgbClr val="08890E"/>
                </a:solidFill>
              </a:rPr>
              <a:t>Ligamento colateral</a:t>
            </a:r>
          </a:p>
          <a:p>
            <a:pPr eaLnBrk="0" hangingPunct="0">
              <a:buClr>
                <a:schemeClr val="tx2"/>
              </a:buClr>
            </a:pPr>
            <a:r>
              <a:rPr lang="en-US" sz="3600" b="1">
                <a:solidFill>
                  <a:srgbClr val="08890E"/>
                </a:solidFill>
              </a:rPr>
              <a:t>	lateral</a:t>
            </a:r>
          </a:p>
          <a:p>
            <a:pPr eaLnBrk="0" hangingPunct="0">
              <a:buClr>
                <a:schemeClr val="tx2"/>
              </a:buClr>
            </a:pPr>
            <a:endParaRPr lang="en-US" sz="3600" b="1">
              <a:solidFill>
                <a:srgbClr val="08890E"/>
              </a:solidFill>
            </a:endParaRPr>
          </a:p>
          <a:p>
            <a:pPr eaLnBrk="0" hangingPunct="0">
              <a:buClr>
                <a:schemeClr val="tx2"/>
              </a:buClr>
            </a:pPr>
            <a:r>
              <a:rPr lang="en-US" sz="3600" b="1">
                <a:solidFill>
                  <a:srgbClr val="08890E"/>
                </a:solidFill>
              </a:rPr>
              <a:t>Ligamento anular</a:t>
            </a:r>
          </a:p>
          <a:p>
            <a:pPr eaLnBrk="0" hangingPunct="0">
              <a:buClr>
                <a:schemeClr val="tx2"/>
              </a:buClr>
            </a:pPr>
            <a:endParaRPr lang="en-US" sz="3600" b="1">
              <a:solidFill>
                <a:srgbClr val="08890E"/>
              </a:solidFill>
            </a:endParaRPr>
          </a:p>
          <a:p>
            <a:pPr eaLnBrk="0" hangingPunct="0">
              <a:buClr>
                <a:schemeClr val="tx2"/>
              </a:buClr>
            </a:pPr>
            <a:r>
              <a:rPr lang="en-US" sz="3600" b="1">
                <a:solidFill>
                  <a:srgbClr val="08890E"/>
                </a:solidFill>
              </a:rPr>
              <a:t>Membrana interóssea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850" y="0"/>
            <a:ext cx="3359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4876800" y="2514600"/>
            <a:ext cx="1981200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 flipV="1">
            <a:off x="4495800" y="2819400"/>
            <a:ext cx="2057400" cy="12192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 flipV="1">
            <a:off x="5181600" y="4724400"/>
            <a:ext cx="1752600" cy="3810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362200" y="0"/>
            <a:ext cx="3349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600" b="1">
                <a:solidFill>
                  <a:srgbClr val="FF3300"/>
                </a:solidFill>
              </a:rPr>
              <a:t>Cotovelo</a:t>
            </a:r>
            <a:endParaRPr lang="en-US" sz="6600" b="1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762000" y="1219200"/>
            <a:ext cx="5029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tx2"/>
              </a:buClr>
            </a:pPr>
            <a:r>
              <a:rPr lang="en-US" sz="3600" b="1">
                <a:solidFill>
                  <a:srgbClr val="08890E"/>
                </a:solidFill>
              </a:rPr>
              <a:t>Ligamento oblíquo</a:t>
            </a:r>
          </a:p>
          <a:p>
            <a:pPr eaLnBrk="0" hangingPunct="0">
              <a:buClr>
                <a:schemeClr val="tx2"/>
              </a:buClr>
            </a:pPr>
            <a:endParaRPr lang="en-US" sz="3600" b="1">
              <a:solidFill>
                <a:srgbClr val="08890E"/>
              </a:solidFill>
            </a:endParaRPr>
          </a:p>
          <a:p>
            <a:pPr eaLnBrk="0" hangingPunct="0">
              <a:buClr>
                <a:schemeClr val="tx2"/>
              </a:buClr>
            </a:pPr>
            <a:r>
              <a:rPr lang="en-US" sz="3600" b="1">
                <a:solidFill>
                  <a:srgbClr val="08890E"/>
                </a:solidFill>
              </a:rPr>
              <a:t>Ligamento do olécrano</a:t>
            </a: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0"/>
            <a:ext cx="2286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525" y="2971800"/>
            <a:ext cx="2241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971800"/>
            <a:ext cx="21510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Line 11"/>
          <p:cNvSpPr>
            <a:spLocks noChangeShapeType="1"/>
          </p:cNvSpPr>
          <p:nvPr/>
        </p:nvSpPr>
        <p:spPr bwMode="auto">
          <a:xfrm>
            <a:off x="4953000" y="1600200"/>
            <a:ext cx="2971800" cy="3048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584" name="Line 12"/>
          <p:cNvSpPr>
            <a:spLocks noChangeShapeType="1"/>
          </p:cNvSpPr>
          <p:nvPr/>
        </p:nvSpPr>
        <p:spPr bwMode="auto">
          <a:xfrm flipH="1">
            <a:off x="1676400" y="2971800"/>
            <a:ext cx="1447800" cy="24384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585" name="Line 13"/>
          <p:cNvSpPr>
            <a:spLocks noChangeShapeType="1"/>
          </p:cNvSpPr>
          <p:nvPr/>
        </p:nvSpPr>
        <p:spPr bwMode="auto">
          <a:xfrm>
            <a:off x="3657600" y="2971800"/>
            <a:ext cx="2286000" cy="228600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3962400" cy="1143000"/>
          </a:xfrm>
        </p:spPr>
        <p:txBody>
          <a:bodyPr/>
          <a:lstStyle/>
          <a:p>
            <a:r>
              <a:rPr lang="en-US" sz="7200" smtClean="0">
                <a:solidFill>
                  <a:srgbClr val="FF3300"/>
                </a:solidFill>
              </a:rPr>
              <a:t>Carpo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495800" cy="5562600"/>
          </a:xfrm>
        </p:spPr>
        <p:txBody>
          <a:bodyPr/>
          <a:lstStyle/>
          <a:p>
            <a:pPr>
              <a:buClr>
                <a:schemeClr val="tx2"/>
              </a:buClr>
              <a:buFont typeface="Times" pitchFamily="18" charset="0"/>
              <a:buNone/>
            </a:pPr>
            <a:r>
              <a:rPr lang="en-US" sz="3600" smtClean="0">
                <a:solidFill>
                  <a:srgbClr val="FF0000"/>
                </a:solidFill>
              </a:rPr>
              <a:t>Articulações:</a:t>
            </a:r>
          </a:p>
          <a:p>
            <a:pPr>
              <a:buClr>
                <a:schemeClr val="tx2"/>
              </a:buClr>
              <a:buFont typeface="Times" pitchFamily="18" charset="0"/>
              <a:buNone/>
            </a:pPr>
            <a:endParaRPr lang="en-US" sz="3600" smtClean="0">
              <a:solidFill>
                <a:srgbClr val="FF0000"/>
              </a:solidFill>
            </a:endParaRPr>
          </a:p>
          <a:p>
            <a:pPr>
              <a:buClr>
                <a:schemeClr val="tx2"/>
              </a:buClr>
              <a:buFont typeface="Times" pitchFamily="18" charset="0"/>
              <a:buNone/>
            </a:pPr>
            <a:r>
              <a:rPr lang="en-US" sz="3600" smtClean="0">
                <a:solidFill>
                  <a:srgbClr val="0000FF"/>
                </a:solidFill>
              </a:rPr>
              <a:t>Antebraquiocárpica</a:t>
            </a:r>
          </a:p>
          <a:p>
            <a:pPr>
              <a:buClr>
                <a:schemeClr val="tx2"/>
              </a:buClr>
              <a:buFont typeface="Times" pitchFamily="18" charset="0"/>
              <a:buNone/>
            </a:pPr>
            <a:endParaRPr lang="en-US" sz="3600" smtClean="0">
              <a:solidFill>
                <a:srgbClr val="0000FF"/>
              </a:solidFill>
            </a:endParaRPr>
          </a:p>
          <a:p>
            <a:pPr>
              <a:buClr>
                <a:schemeClr val="tx2"/>
              </a:buClr>
              <a:buFont typeface="Times" pitchFamily="18" charset="0"/>
              <a:buNone/>
            </a:pPr>
            <a:r>
              <a:rPr lang="en-US" sz="3600" smtClean="0">
                <a:solidFill>
                  <a:srgbClr val="0000FF"/>
                </a:solidFill>
              </a:rPr>
              <a:t>Mediocárpica</a:t>
            </a:r>
          </a:p>
          <a:p>
            <a:pPr>
              <a:buClr>
                <a:schemeClr val="tx2"/>
              </a:buClr>
              <a:buFont typeface="Times" pitchFamily="18" charset="0"/>
              <a:buNone/>
            </a:pPr>
            <a:endParaRPr lang="en-US" sz="3600" smtClean="0">
              <a:solidFill>
                <a:srgbClr val="0000FF"/>
              </a:solidFill>
            </a:endParaRPr>
          </a:p>
          <a:p>
            <a:pPr>
              <a:buClr>
                <a:schemeClr val="tx2"/>
              </a:buClr>
              <a:buFont typeface="Times" pitchFamily="18" charset="0"/>
              <a:buNone/>
            </a:pPr>
            <a:r>
              <a:rPr lang="en-US" sz="3600" smtClean="0">
                <a:solidFill>
                  <a:srgbClr val="0000FF"/>
                </a:solidFill>
              </a:rPr>
              <a:t>Carpometacárpica</a:t>
            </a:r>
          </a:p>
        </p:txBody>
      </p:sp>
      <p:pic>
        <p:nvPicPr>
          <p:cNvPr id="25604" name="Picture 2" descr="Carpal jt. dors.50                                             00016124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5" y="533400"/>
            <a:ext cx="47910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15133</TotalTime>
  <Words>219</Words>
  <Application>Microsoft Office PowerPoint</Application>
  <PresentationFormat>Apresentação na tela (4:3)</PresentationFormat>
  <Paragraphs>113</Paragraphs>
  <Slides>26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Comic Sans MS</vt:lpstr>
      <vt:lpstr>Times</vt:lpstr>
      <vt:lpstr>Times New Roman</vt:lpstr>
      <vt:lpstr>Blank Presentation</vt:lpstr>
      <vt:lpstr>Apresentação do PowerPoint</vt:lpstr>
      <vt:lpstr>Apresentação do PowerPoint</vt:lpstr>
      <vt:lpstr>Apresentação do PowerPoint</vt:lpstr>
      <vt:lpstr>Umeral ou Ombro</vt:lpstr>
      <vt:lpstr>Apresentação do PowerPoint</vt:lpstr>
      <vt:lpstr>Apresentação do PowerPoint</vt:lpstr>
      <vt:lpstr>Apresentação do PowerPoint</vt:lpstr>
      <vt:lpstr>Apresentação do PowerPoint</vt:lpstr>
      <vt:lpstr>Carpo</vt:lpstr>
      <vt:lpstr>Apresentação do PowerPoint</vt:lpstr>
      <vt:lpstr>Apresentação do PowerPoint</vt:lpstr>
      <vt:lpstr>Apresentação do PowerPoint</vt:lpstr>
      <vt:lpstr>Carpo</vt:lpstr>
      <vt:lpstr>Apresentação do PowerPoint</vt:lpstr>
      <vt:lpstr>Apresentação do PowerPoint</vt:lpstr>
      <vt:lpstr>Apresentação do PowerPoint</vt:lpstr>
      <vt:lpstr>Metacarpofalângica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Interfalângicas proximal e distal</vt:lpstr>
      <vt:lpstr>Apresentação do PowerPoint</vt:lpstr>
      <vt:lpstr>Apresentação do PowerPoint</vt:lpstr>
      <vt:lpstr>Apresentação do PowerPoint</vt:lpstr>
    </vt:vector>
  </TitlesOfParts>
  <Company>Tuskegee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BIMS CVMNAH</dc:creator>
  <cp:lastModifiedBy>Jurandyr PC</cp:lastModifiedBy>
  <cp:revision>916</cp:revision>
  <dcterms:created xsi:type="dcterms:W3CDTF">2010-03-16T16:58:50Z</dcterms:created>
  <dcterms:modified xsi:type="dcterms:W3CDTF">2021-03-01T14:01:27Z</dcterms:modified>
</cp:coreProperties>
</file>