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3" r:id="rId3"/>
    <p:sldId id="264" r:id="rId4"/>
    <p:sldId id="265" r:id="rId5"/>
    <p:sldId id="286" r:id="rId6"/>
    <p:sldId id="273" r:id="rId7"/>
    <p:sldId id="299" r:id="rId8"/>
    <p:sldId id="300" r:id="rId9"/>
    <p:sldId id="301" r:id="rId10"/>
    <p:sldId id="266" r:id="rId11"/>
    <p:sldId id="287" r:id="rId12"/>
    <p:sldId id="289" r:id="rId13"/>
    <p:sldId id="288" r:id="rId14"/>
    <p:sldId id="290" r:id="rId15"/>
    <p:sldId id="291" r:id="rId16"/>
    <p:sldId id="267" r:id="rId17"/>
    <p:sldId id="292" r:id="rId18"/>
    <p:sldId id="268" r:id="rId19"/>
    <p:sldId id="293" r:id="rId20"/>
    <p:sldId id="294" r:id="rId21"/>
    <p:sldId id="269" r:id="rId22"/>
    <p:sldId id="295" r:id="rId23"/>
    <p:sldId id="270" r:id="rId24"/>
    <p:sldId id="296" r:id="rId25"/>
    <p:sldId id="297" r:id="rId26"/>
    <p:sldId id="271" r:id="rId27"/>
    <p:sldId id="298" r:id="rId2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9900"/>
    <a:srgbClr val="33CC33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4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34910C-4E2C-46E8-9B78-B3796A7FA987}" type="slidenum">
              <a:rPr lang="pt-BR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F08568-2B78-4997-BD74-F6CFA8065863}" type="slidenum">
              <a:rPr lang="pt-BR"/>
              <a:pPr/>
              <a:t>1</a:t>
            </a:fld>
            <a:endParaRPr lang="pt-BR"/>
          </a:p>
        </p:txBody>
      </p:sp>
      <p:sp>
        <p:nvSpPr>
          <p:cNvPr id="4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3F9A1-526D-409F-9281-D6002C4C396B}" type="slidenum">
              <a:rPr lang="pt-BR"/>
              <a:pPr/>
              <a:t>12</a:t>
            </a:fld>
            <a:endParaRPr lang="pt-BR"/>
          </a:p>
        </p:txBody>
      </p:sp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9C67C0-CB30-4315-B51F-3CD459A139A1}" type="slidenum">
              <a:rPr lang="pt-BR"/>
              <a:pPr/>
              <a:t>13</a:t>
            </a:fld>
            <a:endParaRPr lang="pt-BR"/>
          </a:p>
        </p:txBody>
      </p:sp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64F04E-2B81-41C3-B901-551A4E158318}" type="slidenum">
              <a:rPr lang="pt-BR"/>
              <a:pPr/>
              <a:t>14</a:t>
            </a:fld>
            <a:endParaRPr lang="pt-BR"/>
          </a:p>
        </p:txBody>
      </p:sp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C61DFA-8549-479B-8F3E-991692F06D58}" type="slidenum">
              <a:rPr lang="pt-BR"/>
              <a:pPr/>
              <a:t>15</a:t>
            </a:fld>
            <a:endParaRPr lang="pt-BR"/>
          </a:p>
        </p:txBody>
      </p:sp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592855-E378-4ABA-97FF-856545F65670}" type="slidenum">
              <a:rPr lang="pt-BR"/>
              <a:pPr/>
              <a:t>16</a:t>
            </a:fld>
            <a:endParaRPr lang="pt-BR"/>
          </a:p>
        </p:txBody>
      </p:sp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BC2B47-893D-4E26-82AC-5B0FBD31A5D7}" type="slidenum">
              <a:rPr lang="pt-BR"/>
              <a:pPr/>
              <a:t>17</a:t>
            </a:fld>
            <a:endParaRPr lang="pt-BR"/>
          </a:p>
        </p:txBody>
      </p:sp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F2DDFA-C74C-470D-B666-DE7843265909}" type="slidenum">
              <a:rPr lang="pt-BR"/>
              <a:pPr/>
              <a:t>18</a:t>
            </a:fld>
            <a:endParaRPr lang="pt-BR"/>
          </a:p>
        </p:txBody>
      </p:sp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721CBC-A413-4FE7-959B-5B6BFCF07093}" type="slidenum">
              <a:rPr lang="pt-BR"/>
              <a:pPr/>
              <a:t>19</a:t>
            </a:fld>
            <a:endParaRPr lang="pt-BR"/>
          </a:p>
        </p:txBody>
      </p:sp>
      <p:sp>
        <p:nvSpPr>
          <p:cNvPr id="81922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1DFFF345-A185-4B11-971C-B042CEF28A06}" type="slidenum">
              <a:rPr lang="en-US" sz="1200">
                <a:latin typeface="Times" pitchFamily="18" charset="0"/>
              </a:rPr>
              <a:pPr algn="r" eaLnBrk="0" hangingPunct="0"/>
              <a:t>19</a:t>
            </a:fld>
            <a:endParaRPr lang="en-US" sz="1200">
              <a:latin typeface="Times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C7D74B-A2D1-4B81-B1C3-300D12500589}" type="slidenum">
              <a:rPr lang="pt-BR"/>
              <a:pPr/>
              <a:t>20</a:t>
            </a:fld>
            <a:endParaRPr lang="pt-BR"/>
          </a:p>
        </p:txBody>
      </p:sp>
      <p:sp>
        <p:nvSpPr>
          <p:cNvPr id="83970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1EB84D6A-69E0-4A57-910D-9BDF22D9DE1C}" type="slidenum">
              <a:rPr lang="en-US" sz="1200">
                <a:latin typeface="Times" pitchFamily="18" charset="0"/>
              </a:rPr>
              <a:pPr algn="r" eaLnBrk="0" hangingPunct="0"/>
              <a:t>20</a:t>
            </a:fld>
            <a:endParaRPr lang="en-US" sz="1200">
              <a:latin typeface="Times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9BE14-F065-4A7A-9B83-433B4E41CF31}" type="slidenum">
              <a:rPr lang="pt-BR"/>
              <a:pPr/>
              <a:t>21</a:t>
            </a:fld>
            <a:endParaRPr lang="pt-BR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D9DD96-2617-45D3-A395-0C04979101D9}" type="slidenum">
              <a:rPr lang="pt-BR"/>
              <a:pPr/>
              <a:t>2</a:t>
            </a:fld>
            <a:endParaRPr lang="pt-BR"/>
          </a:p>
        </p:txBody>
      </p:sp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F53B0A-7BD5-45D7-950F-5E6DD37398B9}" type="slidenum">
              <a:rPr lang="pt-BR"/>
              <a:pPr/>
              <a:t>22</a:t>
            </a:fld>
            <a:endParaRPr lang="pt-BR"/>
          </a:p>
        </p:txBody>
      </p:sp>
      <p:sp>
        <p:nvSpPr>
          <p:cNvPr id="86018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7C02AD36-CE9F-4A3A-A566-7060B7668714}" type="slidenum">
              <a:rPr lang="en-US" sz="1200">
                <a:latin typeface="Times" pitchFamily="18" charset="0"/>
              </a:rPr>
              <a:pPr algn="r" eaLnBrk="0" hangingPunct="0"/>
              <a:t>22</a:t>
            </a:fld>
            <a:endParaRPr lang="en-US" sz="1200">
              <a:latin typeface="Times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3C573B-8DB1-45C6-B381-89806167702B}" type="slidenum">
              <a:rPr lang="pt-BR"/>
              <a:pPr/>
              <a:t>23</a:t>
            </a:fld>
            <a:endParaRPr lang="pt-BR"/>
          </a:p>
        </p:txBody>
      </p:sp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434F6F-DDF5-4F77-BF89-3CF2E87AEF07}" type="slidenum">
              <a:rPr lang="pt-BR"/>
              <a:pPr/>
              <a:t>24</a:t>
            </a:fld>
            <a:endParaRPr lang="pt-BR"/>
          </a:p>
        </p:txBody>
      </p:sp>
      <p:sp>
        <p:nvSpPr>
          <p:cNvPr id="88066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F2F01E62-06AE-480B-AD04-9E47BF90F628}" type="slidenum">
              <a:rPr lang="en-US" sz="1200">
                <a:latin typeface="Times" pitchFamily="18" charset="0"/>
              </a:rPr>
              <a:pPr algn="r" eaLnBrk="0" hangingPunct="0"/>
              <a:t>24</a:t>
            </a:fld>
            <a:endParaRPr lang="en-US" sz="1200">
              <a:latin typeface="Times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4FCE37-AF81-4E33-A55B-128BD97FB90E}" type="slidenum">
              <a:rPr lang="pt-BR"/>
              <a:pPr/>
              <a:t>25</a:t>
            </a:fld>
            <a:endParaRPr lang="pt-BR"/>
          </a:p>
        </p:txBody>
      </p:sp>
      <p:sp>
        <p:nvSpPr>
          <p:cNvPr id="90114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D723AC8B-745E-466C-A942-23ED425257FF}" type="slidenum">
              <a:rPr lang="en-US" sz="1200">
                <a:latin typeface="Times" pitchFamily="18" charset="0"/>
              </a:rPr>
              <a:pPr algn="r" eaLnBrk="0" hangingPunct="0"/>
              <a:t>25</a:t>
            </a:fld>
            <a:endParaRPr lang="en-US" sz="1200">
              <a:latin typeface="Times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F9CBC3-5538-4662-9B77-070335CA4FCC}" type="slidenum">
              <a:rPr lang="pt-BR"/>
              <a:pPr/>
              <a:t>26</a:t>
            </a:fld>
            <a:endParaRPr lang="pt-BR"/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BF961-4BD6-45C2-9CB3-C71DF10FCD5B}" type="slidenum">
              <a:rPr lang="pt-BR"/>
              <a:pPr/>
              <a:t>27</a:t>
            </a:fld>
            <a:endParaRPr lang="pt-BR"/>
          </a:p>
        </p:txBody>
      </p:sp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9264D-9428-41CE-B595-F48FDDA9DF79}" type="slidenum">
              <a:rPr lang="pt-BR"/>
              <a:pPr/>
              <a:t>3</a:t>
            </a:fld>
            <a:endParaRPr lang="pt-BR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DF7A8B-F874-4E56-888D-3526D8381BF7}" type="slidenum">
              <a:rPr lang="pt-BR"/>
              <a:pPr/>
              <a:t>4</a:t>
            </a:fld>
            <a:endParaRPr lang="pt-BR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4D9BE4-3D81-4C8E-8763-B8FF1AF46309}" type="slidenum">
              <a:rPr lang="pt-BR"/>
              <a:pPr/>
              <a:t>5</a:t>
            </a:fld>
            <a:endParaRPr lang="pt-BR"/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519130-1ECE-4D6E-A033-66D2C4776109}" type="slidenum">
              <a:rPr lang="pt-BR"/>
              <a:pPr/>
              <a:t>6</a:t>
            </a:fld>
            <a:endParaRPr lang="pt-BR"/>
          </a:p>
        </p:txBody>
      </p:sp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C53938-1E1B-4974-8061-6AE003B2D48C}" type="slidenum">
              <a:rPr lang="pt-BR"/>
              <a:pPr/>
              <a:t>7</a:t>
            </a:fld>
            <a:endParaRPr lang="pt-BR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238239-8BBB-424E-B75E-48A0948FB8D8}" type="slidenum">
              <a:rPr lang="pt-BR"/>
              <a:pPr/>
              <a:t>10</a:t>
            </a:fld>
            <a:endParaRPr lang="pt-BR"/>
          </a:p>
        </p:txBody>
      </p:sp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22931A-F0C8-4F11-B267-2CF424B4D510}" type="slidenum">
              <a:rPr lang="pt-BR"/>
              <a:pPr/>
              <a:t>11</a:t>
            </a:fld>
            <a:endParaRPr lang="pt-BR"/>
          </a:p>
        </p:txBody>
      </p:sp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40EAF-ADAE-405F-B541-6F436488F1EE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A9411-AAE5-485F-9989-BC90A2D1BDE1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EF9FD-DBA0-41E4-BF4F-A1EB77C6F311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6692D-8549-41AE-9A10-97E26837598E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0C0E7-3CEA-40F9-B037-AF72A82B9EC5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94656-4304-4156-A0EA-2731F3E6C6A4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7A981-E381-45DD-B465-81B31448E104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78F7D-2318-4E1A-876A-A6FE8A6C7976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D145C-510E-4883-A016-4721CD5ADB8F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80AEA-2702-4134-9E0F-E9D138B523ED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F8112-6C21-4D93-9785-FA4E3D9A34FB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3AFD8E-F008-44E5-80C3-6CF77E3789D1}" type="slidenum">
              <a:rPr lang="pt-BR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DSC016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sp>
        <p:nvSpPr>
          <p:cNvPr id="205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38213"/>
          </a:xfrm>
          <a:noFill/>
          <a:ln/>
        </p:spPr>
        <p:txBody>
          <a:bodyPr/>
          <a:lstStyle/>
          <a:p>
            <a:r>
              <a:rPr lang="pt-BR" sz="6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ANTEBRAÇO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67175" y="0"/>
            <a:ext cx="5076825" cy="938213"/>
          </a:xfrm>
        </p:spPr>
        <p:txBody>
          <a:bodyPr/>
          <a:lstStyle/>
          <a:p>
            <a:r>
              <a:rPr lang="pt-BR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ANTEBRAÇO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40200" y="981075"/>
            <a:ext cx="5003800" cy="5616575"/>
          </a:xfrm>
        </p:spPr>
        <p:txBody>
          <a:bodyPr/>
          <a:lstStyle/>
          <a:p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Nervo radial </a:t>
            </a:r>
          </a:p>
          <a:p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Penetra no músculo tríceps braquial</a:t>
            </a:r>
          </a:p>
          <a:p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Atravessa o braço da face medial para a face lateral</a:t>
            </a:r>
          </a:p>
        </p:txBody>
      </p:sp>
      <p:pic>
        <p:nvPicPr>
          <p:cNvPr id="23556" name="Picture 4" descr="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338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9838" y="0"/>
            <a:ext cx="5364162" cy="938213"/>
          </a:xfrm>
        </p:spPr>
        <p:txBody>
          <a:bodyPr/>
          <a:lstStyle/>
          <a:p>
            <a:r>
              <a:rPr lang="pt-BR" sz="6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ANTEBRAÇO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35375" y="981075"/>
            <a:ext cx="5508625" cy="5688013"/>
          </a:xfrm>
        </p:spPr>
        <p:txBody>
          <a:bodyPr/>
          <a:lstStyle/>
          <a:p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NERVO RADIAL </a:t>
            </a:r>
          </a:p>
          <a:p>
            <a:endParaRPr lang="pt-BR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pt-BR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Ramo profundo</a:t>
            </a:r>
          </a:p>
          <a:p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Músculos craniolaterais</a:t>
            </a:r>
          </a:p>
          <a:p>
            <a:endParaRPr lang="pt-BR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pt-BR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Ramo superficial</a:t>
            </a:r>
          </a:p>
          <a:p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Ramo lateral e medial</a:t>
            </a:r>
          </a:p>
          <a:p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Pele craniolateral do antebraço e dorso da mão</a:t>
            </a:r>
          </a:p>
        </p:txBody>
      </p:sp>
      <p:pic>
        <p:nvPicPr>
          <p:cNvPr id="66565" name="Picture 5" descr="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416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9838" y="0"/>
            <a:ext cx="5364162" cy="938213"/>
          </a:xfrm>
        </p:spPr>
        <p:txBody>
          <a:bodyPr/>
          <a:lstStyle/>
          <a:p>
            <a:r>
              <a:rPr lang="pt-BR" sz="6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ANTEBRAÇO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35375" y="981075"/>
            <a:ext cx="5508625" cy="5688013"/>
          </a:xfrm>
        </p:spPr>
        <p:txBody>
          <a:bodyPr/>
          <a:lstStyle/>
          <a:p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NERVO RADIAL </a:t>
            </a:r>
          </a:p>
          <a:p>
            <a:endParaRPr lang="pt-BR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pt-BR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Ramo profundo</a:t>
            </a:r>
          </a:p>
          <a:p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Músculos craniolaterais</a:t>
            </a:r>
          </a:p>
          <a:p>
            <a:endParaRPr lang="pt-BR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pt-BR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Ramo superficial</a:t>
            </a:r>
          </a:p>
          <a:p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Ramo lateral e medial</a:t>
            </a:r>
          </a:p>
          <a:p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Pele craniolateral do antebraço e dorso da mão</a:t>
            </a:r>
          </a:p>
        </p:txBody>
      </p:sp>
      <p:pic>
        <p:nvPicPr>
          <p:cNvPr id="70661" name="Picture 5" descr="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-171450"/>
            <a:ext cx="2989262" cy="7029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9838" y="0"/>
            <a:ext cx="5364162" cy="938213"/>
          </a:xfrm>
        </p:spPr>
        <p:txBody>
          <a:bodyPr/>
          <a:lstStyle/>
          <a:p>
            <a:r>
              <a:rPr lang="pt-BR" sz="6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ANTEBRAÇO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7675" y="981075"/>
            <a:ext cx="6156325" cy="56880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NERVO MEDIANO </a:t>
            </a:r>
          </a:p>
          <a:p>
            <a:pPr>
              <a:lnSpc>
                <a:spcPct val="90000"/>
              </a:lnSpc>
            </a:pPr>
            <a:endParaRPr lang="pt-BR" b="1" u="sng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pt-BR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Músculos</a:t>
            </a:r>
          </a:p>
          <a:p>
            <a:pPr>
              <a:lnSpc>
                <a:spcPct val="90000"/>
              </a:lnSpc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Pronador redondo</a:t>
            </a:r>
          </a:p>
          <a:p>
            <a:pPr>
              <a:lnSpc>
                <a:spcPct val="90000"/>
              </a:lnSpc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Pronador quadrado</a:t>
            </a:r>
          </a:p>
          <a:p>
            <a:pPr>
              <a:lnSpc>
                <a:spcPct val="90000"/>
              </a:lnSpc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Flexor carpo radial </a:t>
            </a:r>
          </a:p>
          <a:p>
            <a:pPr>
              <a:lnSpc>
                <a:spcPct val="90000"/>
              </a:lnSpc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Flexor digital superficial (cão)</a:t>
            </a:r>
          </a:p>
          <a:p>
            <a:pPr>
              <a:lnSpc>
                <a:spcPct val="90000"/>
              </a:lnSpc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Flexor digital profundo</a:t>
            </a:r>
          </a:p>
          <a:p>
            <a:pPr>
              <a:lnSpc>
                <a:spcPct val="90000"/>
              </a:lnSpc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cabeça radial</a:t>
            </a:r>
          </a:p>
          <a:p>
            <a:pPr>
              <a:lnSpc>
                <a:spcPct val="90000"/>
              </a:lnSpc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cabeça umeral</a:t>
            </a:r>
          </a:p>
        </p:txBody>
      </p:sp>
      <p:pic>
        <p:nvPicPr>
          <p:cNvPr id="68613" name="Picture 5" descr="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352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9838" y="0"/>
            <a:ext cx="5364162" cy="938213"/>
          </a:xfrm>
        </p:spPr>
        <p:txBody>
          <a:bodyPr/>
          <a:lstStyle/>
          <a:p>
            <a:r>
              <a:rPr lang="pt-BR" sz="6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ANTEBRAÇO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7675" y="908050"/>
            <a:ext cx="6156325" cy="5688013"/>
          </a:xfrm>
        </p:spPr>
        <p:txBody>
          <a:bodyPr/>
          <a:lstStyle/>
          <a:p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NERVO ULNAR </a:t>
            </a:r>
          </a:p>
          <a:p>
            <a:endParaRPr lang="pt-BR" sz="1000" b="1" u="sng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pt-BR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Músculos</a:t>
            </a:r>
          </a:p>
          <a:p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Flexor carpo ulnar</a:t>
            </a:r>
          </a:p>
          <a:p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cabeça umeral</a:t>
            </a:r>
          </a:p>
          <a:p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cabeça ulnar</a:t>
            </a:r>
          </a:p>
          <a:p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Flexor digital superficial (cavalo e boi)</a:t>
            </a:r>
          </a:p>
          <a:p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Flexor digital profundo</a:t>
            </a:r>
          </a:p>
          <a:p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cabeça ulnar</a:t>
            </a:r>
          </a:p>
          <a:p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cabeça umeral </a:t>
            </a:r>
          </a:p>
        </p:txBody>
      </p:sp>
      <p:pic>
        <p:nvPicPr>
          <p:cNvPr id="72709" name="Picture 5" descr="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495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9838" y="0"/>
            <a:ext cx="5364162" cy="938213"/>
          </a:xfrm>
        </p:spPr>
        <p:txBody>
          <a:bodyPr/>
          <a:lstStyle/>
          <a:p>
            <a:r>
              <a:rPr lang="pt-BR" sz="6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ANTEBRAÇO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7675" y="908050"/>
            <a:ext cx="6156325" cy="5688013"/>
          </a:xfrm>
        </p:spPr>
        <p:txBody>
          <a:bodyPr/>
          <a:lstStyle/>
          <a:p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NERVO ULNAR </a:t>
            </a:r>
          </a:p>
          <a:p>
            <a:endParaRPr lang="pt-BR" sz="1000" b="1" u="sng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pt-BR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Músculos</a:t>
            </a:r>
          </a:p>
          <a:p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Flexor carpo ulnar</a:t>
            </a:r>
          </a:p>
          <a:p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cabeça umeral</a:t>
            </a:r>
          </a:p>
          <a:p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cabeça ulnar</a:t>
            </a:r>
          </a:p>
          <a:p>
            <a:r>
              <a:rPr lang="pt-BR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Flexor digital superficial (cavalo e boi)</a:t>
            </a:r>
          </a:p>
          <a:p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Flexor digital profundo</a:t>
            </a:r>
          </a:p>
          <a:p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cabeça ulnar</a:t>
            </a:r>
          </a:p>
          <a:p>
            <a:r>
              <a:rPr lang="pt-BR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cabeça umeral</a:t>
            </a: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76804" name="Picture 4" descr="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495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5" y="0"/>
            <a:ext cx="6372225" cy="938213"/>
          </a:xfrm>
        </p:spPr>
        <p:txBody>
          <a:bodyPr/>
          <a:lstStyle/>
          <a:p>
            <a:r>
              <a:rPr lang="pt-BR" sz="6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ANTEBRAÇO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5" y="981075"/>
            <a:ext cx="6372225" cy="5876925"/>
          </a:xfrm>
        </p:spPr>
        <p:txBody>
          <a:bodyPr/>
          <a:lstStyle/>
          <a:p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Região palmar da mão</a:t>
            </a:r>
          </a:p>
          <a:p>
            <a:endParaRPr lang="pt-BR" sz="1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pt-BR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NERVO MEDIANO</a:t>
            </a:r>
          </a:p>
          <a:p>
            <a:r>
              <a:rPr lang="pt-BR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Superficial dedos I, II e III</a:t>
            </a:r>
          </a:p>
          <a:p>
            <a:endParaRPr lang="pt-BR" sz="1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pt-BR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NERVO ULNAR</a:t>
            </a:r>
          </a:p>
          <a:p>
            <a:r>
              <a:rPr lang="pt-BR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Profundo toda a mão</a:t>
            </a:r>
          </a:p>
          <a:p>
            <a:r>
              <a:rPr lang="pt-BR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Superficial dedos IV e V</a:t>
            </a:r>
          </a:p>
          <a:p>
            <a:endParaRPr lang="pt-BR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Ramo dorsal do nervo ulnar para o dorso do dedo V</a:t>
            </a:r>
          </a:p>
        </p:txBody>
      </p:sp>
      <p:pic>
        <p:nvPicPr>
          <p:cNvPr id="25604" name="Picture 4" descr="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812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5" y="0"/>
            <a:ext cx="6372225" cy="938213"/>
          </a:xfrm>
        </p:spPr>
        <p:txBody>
          <a:bodyPr/>
          <a:lstStyle/>
          <a:p>
            <a:r>
              <a:rPr lang="pt-BR" sz="6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ANTEBRAÇO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5" y="981075"/>
            <a:ext cx="6372225" cy="5876925"/>
          </a:xfrm>
        </p:spPr>
        <p:txBody>
          <a:bodyPr/>
          <a:lstStyle/>
          <a:p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Região palmar da mão</a:t>
            </a:r>
          </a:p>
          <a:p>
            <a:endParaRPr lang="pt-BR" sz="1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pt-BR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NERVO MEDIANO</a:t>
            </a:r>
          </a:p>
          <a:p>
            <a:r>
              <a:rPr lang="pt-BR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Superficial dedos I, II e III</a:t>
            </a:r>
          </a:p>
          <a:p>
            <a:endParaRPr lang="pt-BR" sz="1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pt-BR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NERVO ULNAR</a:t>
            </a:r>
          </a:p>
          <a:p>
            <a:r>
              <a:rPr lang="pt-BR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Profundo toda a mão</a:t>
            </a:r>
          </a:p>
          <a:p>
            <a:r>
              <a:rPr lang="pt-BR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Superficial dedos IV e V</a:t>
            </a:r>
          </a:p>
          <a:p>
            <a:endParaRPr lang="pt-BR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Ramo dorsal do nervo ulnar para o dorso do dedo V</a:t>
            </a:r>
          </a:p>
        </p:txBody>
      </p:sp>
      <p:pic>
        <p:nvPicPr>
          <p:cNvPr id="78853" name="Picture 5" descr="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162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92725" y="0"/>
            <a:ext cx="3851275" cy="938213"/>
          </a:xfrm>
        </p:spPr>
        <p:txBody>
          <a:bodyPr/>
          <a:lstStyle/>
          <a:p>
            <a:r>
              <a:rPr lang="pt-BR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NERVOS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19700" y="1052513"/>
            <a:ext cx="3924300" cy="58054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CAVALO</a:t>
            </a:r>
          </a:p>
          <a:p>
            <a:pPr>
              <a:lnSpc>
                <a:spcPct val="90000"/>
              </a:lnSpc>
            </a:pPr>
            <a:r>
              <a:rPr 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Nervos dorsais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Musculocutâneo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Radial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Ulnar</a:t>
            </a:r>
          </a:p>
          <a:p>
            <a:pPr>
              <a:lnSpc>
                <a:spcPct val="90000"/>
              </a:lnSpc>
            </a:pPr>
            <a:endParaRPr lang="pt-BR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Nervos palmares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Mediano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Ulnar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pt-BR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Dorsais</a:t>
            </a:r>
          </a:p>
          <a:p>
            <a:pPr>
              <a:lnSpc>
                <a:spcPct val="90000"/>
              </a:lnSpc>
            </a:pPr>
            <a:r>
              <a:rPr 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Palmares</a:t>
            </a:r>
          </a:p>
          <a:p>
            <a:pPr>
              <a:lnSpc>
                <a:spcPct val="90000"/>
              </a:lnSpc>
            </a:pPr>
            <a:r>
              <a:rPr 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Metacárpicos palmares</a:t>
            </a:r>
          </a:p>
        </p:txBody>
      </p:sp>
      <p:pic>
        <p:nvPicPr>
          <p:cNvPr id="27652" name="Picture 4" descr="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530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11" descr="Nerves behind carpus.jpg                                       0007E6F6Macintosh HD                   C1019EB7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7863" y="0"/>
            <a:ext cx="2968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Text Box 4"/>
          <p:cNvSpPr txBox="1">
            <a:spLocks noChangeArrowheads="1"/>
          </p:cNvSpPr>
          <p:nvPr/>
        </p:nvSpPr>
        <p:spPr bwMode="auto">
          <a:xfrm>
            <a:off x="1196975" y="3186113"/>
            <a:ext cx="1479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GB" sz="3600">
                <a:solidFill>
                  <a:schemeClr val="accent2"/>
                </a:solidFill>
                <a:latin typeface="Times New Roman" pitchFamily="18" charset="0"/>
              </a:rPr>
              <a:t>Lateral</a:t>
            </a:r>
          </a:p>
        </p:txBody>
      </p:sp>
      <p:sp>
        <p:nvSpPr>
          <p:cNvPr id="80900" name="Line 6"/>
          <p:cNvSpPr>
            <a:spLocks noChangeShapeType="1"/>
          </p:cNvSpPr>
          <p:nvPr/>
        </p:nvSpPr>
        <p:spPr bwMode="auto">
          <a:xfrm flipV="1">
            <a:off x="2830513" y="4979988"/>
            <a:ext cx="1214437" cy="79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0901" name="Line 8"/>
          <p:cNvSpPr>
            <a:spLocks noChangeShapeType="1"/>
          </p:cNvSpPr>
          <p:nvPr/>
        </p:nvSpPr>
        <p:spPr bwMode="auto">
          <a:xfrm>
            <a:off x="3009900" y="476250"/>
            <a:ext cx="1162050" cy="15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0902" name="Line 9"/>
          <p:cNvSpPr>
            <a:spLocks noChangeShapeType="1"/>
          </p:cNvSpPr>
          <p:nvPr/>
        </p:nvSpPr>
        <p:spPr bwMode="auto">
          <a:xfrm flipH="1" flipV="1">
            <a:off x="5322888" y="460375"/>
            <a:ext cx="990600" cy="15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0903" name="Text Box 12"/>
          <p:cNvSpPr txBox="1">
            <a:spLocks noChangeArrowheads="1"/>
          </p:cNvSpPr>
          <p:nvPr/>
        </p:nvSpPr>
        <p:spPr bwMode="auto">
          <a:xfrm>
            <a:off x="6599238" y="3186113"/>
            <a:ext cx="1479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GB" sz="3600">
                <a:solidFill>
                  <a:schemeClr val="accent2"/>
                </a:solidFill>
                <a:latin typeface="Times New Roman" pitchFamily="18" charset="0"/>
              </a:rPr>
              <a:t>Medial</a:t>
            </a:r>
          </a:p>
        </p:txBody>
      </p:sp>
      <p:sp>
        <p:nvSpPr>
          <p:cNvPr id="80904" name="Text Box 13"/>
          <p:cNvSpPr txBox="1">
            <a:spLocks noChangeArrowheads="1"/>
          </p:cNvSpPr>
          <p:nvPr/>
        </p:nvSpPr>
        <p:spPr bwMode="auto">
          <a:xfrm>
            <a:off x="1779588" y="136525"/>
            <a:ext cx="11096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GB" sz="3200">
                <a:solidFill>
                  <a:schemeClr val="tx2"/>
                </a:solidFill>
                <a:latin typeface="Times New Roman" pitchFamily="18" charset="0"/>
              </a:rPr>
              <a:t>Ulnar</a:t>
            </a:r>
          </a:p>
        </p:txBody>
      </p:sp>
      <p:sp>
        <p:nvSpPr>
          <p:cNvPr id="80905" name="Text Box 14"/>
          <p:cNvSpPr txBox="1">
            <a:spLocks noChangeArrowheads="1"/>
          </p:cNvSpPr>
          <p:nvPr/>
        </p:nvSpPr>
        <p:spPr bwMode="auto">
          <a:xfrm>
            <a:off x="6145213" y="153988"/>
            <a:ext cx="16303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GB" sz="3200">
                <a:solidFill>
                  <a:schemeClr val="tx2"/>
                </a:solidFill>
                <a:latin typeface="Times New Roman" pitchFamily="18" charset="0"/>
              </a:rPr>
              <a:t>Mediano</a:t>
            </a:r>
          </a:p>
        </p:txBody>
      </p:sp>
      <p:sp>
        <p:nvSpPr>
          <p:cNvPr id="80906" name="Text Box 15"/>
          <p:cNvSpPr txBox="1">
            <a:spLocks noChangeArrowheads="1"/>
          </p:cNvSpPr>
          <p:nvPr/>
        </p:nvSpPr>
        <p:spPr bwMode="auto">
          <a:xfrm>
            <a:off x="6670675" y="4675188"/>
            <a:ext cx="13350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GB" sz="3200">
                <a:solidFill>
                  <a:schemeClr val="tx2"/>
                </a:solidFill>
                <a:latin typeface="Times New Roman" pitchFamily="18" charset="0"/>
              </a:rPr>
              <a:t>Palmar</a:t>
            </a:r>
          </a:p>
        </p:txBody>
      </p:sp>
      <p:sp>
        <p:nvSpPr>
          <p:cNvPr id="80907" name="Text Box 16"/>
          <p:cNvSpPr txBox="1">
            <a:spLocks noChangeArrowheads="1"/>
          </p:cNvSpPr>
          <p:nvPr/>
        </p:nvSpPr>
        <p:spPr bwMode="auto">
          <a:xfrm>
            <a:off x="6340475" y="5370513"/>
            <a:ext cx="26241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3200">
                <a:solidFill>
                  <a:schemeClr val="tx2"/>
                </a:solidFill>
                <a:latin typeface="Times New Roman" pitchFamily="18" charset="0"/>
              </a:rPr>
              <a:t>Metacárpico palmar</a:t>
            </a:r>
          </a:p>
        </p:txBody>
      </p:sp>
      <p:sp>
        <p:nvSpPr>
          <p:cNvPr id="80908" name="Text Box 19"/>
          <p:cNvSpPr txBox="1">
            <a:spLocks noChangeArrowheads="1"/>
          </p:cNvSpPr>
          <p:nvPr/>
        </p:nvSpPr>
        <p:spPr bwMode="auto">
          <a:xfrm>
            <a:off x="1270000" y="4665663"/>
            <a:ext cx="13350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GB" sz="3200">
                <a:solidFill>
                  <a:schemeClr val="tx2"/>
                </a:solidFill>
                <a:latin typeface="Times New Roman" pitchFamily="18" charset="0"/>
              </a:rPr>
              <a:t>Palmar</a:t>
            </a:r>
          </a:p>
        </p:txBody>
      </p:sp>
      <p:sp>
        <p:nvSpPr>
          <p:cNvPr id="80909" name="Text Box 21"/>
          <p:cNvSpPr txBox="1">
            <a:spLocks noChangeArrowheads="1"/>
          </p:cNvSpPr>
          <p:nvPr/>
        </p:nvSpPr>
        <p:spPr bwMode="auto">
          <a:xfrm>
            <a:off x="395288" y="5370513"/>
            <a:ext cx="254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3200">
                <a:solidFill>
                  <a:schemeClr val="tx2"/>
                </a:solidFill>
                <a:latin typeface="Times New Roman" pitchFamily="18" charset="0"/>
              </a:rPr>
              <a:t>Metacárpico palmar</a:t>
            </a:r>
          </a:p>
        </p:txBody>
      </p:sp>
      <p:sp>
        <p:nvSpPr>
          <p:cNvPr id="80910" name="Line 22"/>
          <p:cNvSpPr>
            <a:spLocks noChangeShapeType="1"/>
          </p:cNvSpPr>
          <p:nvPr/>
        </p:nvSpPr>
        <p:spPr bwMode="auto">
          <a:xfrm flipH="1" flipV="1">
            <a:off x="5507038" y="4979988"/>
            <a:ext cx="939800" cy="317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0911" name="Line 23"/>
          <p:cNvSpPr>
            <a:spLocks noChangeShapeType="1"/>
          </p:cNvSpPr>
          <p:nvPr/>
        </p:nvSpPr>
        <p:spPr bwMode="auto">
          <a:xfrm flipV="1">
            <a:off x="3048000" y="5953125"/>
            <a:ext cx="1214438" cy="793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0912" name="Line 24"/>
          <p:cNvSpPr>
            <a:spLocks noChangeShapeType="1"/>
          </p:cNvSpPr>
          <p:nvPr/>
        </p:nvSpPr>
        <p:spPr bwMode="auto">
          <a:xfrm flipH="1">
            <a:off x="5137150" y="5953125"/>
            <a:ext cx="987425" cy="158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0913" name="AutoShape 25"/>
          <p:cNvSpPr>
            <a:spLocks noChangeArrowheads="1"/>
          </p:cNvSpPr>
          <p:nvPr/>
        </p:nvSpPr>
        <p:spPr bwMode="auto">
          <a:xfrm>
            <a:off x="1719263" y="3963988"/>
            <a:ext cx="434975" cy="522287"/>
          </a:xfrm>
          <a:prstGeom prst="downArrow">
            <a:avLst>
              <a:gd name="adj1" fmla="val 50000"/>
              <a:gd name="adj2" fmla="val 30018"/>
            </a:avLst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 sz="2400">
              <a:latin typeface="Times" pitchFamily="18" charset="0"/>
            </a:endParaRPr>
          </a:p>
        </p:txBody>
      </p:sp>
      <p:sp>
        <p:nvSpPr>
          <p:cNvPr id="80914" name="AutoShape 26"/>
          <p:cNvSpPr>
            <a:spLocks noChangeArrowheads="1"/>
          </p:cNvSpPr>
          <p:nvPr/>
        </p:nvSpPr>
        <p:spPr bwMode="auto">
          <a:xfrm>
            <a:off x="7121525" y="3963988"/>
            <a:ext cx="434975" cy="522287"/>
          </a:xfrm>
          <a:prstGeom prst="downArrow">
            <a:avLst>
              <a:gd name="adj1" fmla="val 50000"/>
              <a:gd name="adj2" fmla="val 30018"/>
            </a:avLst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 sz="2400">
              <a:latin typeface="Times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0"/>
            <a:ext cx="5724525" cy="938213"/>
          </a:xfrm>
        </p:spPr>
        <p:txBody>
          <a:bodyPr/>
          <a:lstStyle/>
          <a:p>
            <a:r>
              <a:rPr lang="pt-BR" sz="6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ANTEBRAÇO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32138" y="981075"/>
            <a:ext cx="6011862" cy="5876925"/>
          </a:xfrm>
        </p:spPr>
        <p:txBody>
          <a:bodyPr/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Vascularização – cão e boi</a:t>
            </a:r>
          </a:p>
          <a:p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pt-BR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A. Interóssea comum</a:t>
            </a:r>
          </a:p>
          <a:p>
            <a:pPr>
              <a:buFontTx/>
              <a:buChar char="-"/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a. interóssea cranial</a:t>
            </a:r>
          </a:p>
          <a:p>
            <a:pPr>
              <a:buFontTx/>
              <a:buChar char="-"/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a. interóssea caudal</a:t>
            </a:r>
          </a:p>
          <a:p>
            <a:pPr>
              <a:buFontTx/>
              <a:buChar char="-"/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a. ulnar (só carnívoro)</a:t>
            </a:r>
          </a:p>
          <a:p>
            <a:endParaRPr lang="pt-BR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pt-BR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A. Mediana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a. radial</a:t>
            </a:r>
          </a:p>
          <a:p>
            <a:pPr>
              <a:buFontTx/>
              <a:buChar char="-"/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aa. digitais palmares</a:t>
            </a:r>
          </a:p>
          <a:p>
            <a:endParaRPr lang="pt-BR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pt-BR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A. Braquial </a:t>
            </a:r>
            <a:r>
              <a:rPr lang="pt-BR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superficial (carnívoros)</a:t>
            </a:r>
            <a:endParaRPr lang="pt-BR" sz="2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-"/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a. antebraquial superficial</a:t>
            </a:r>
          </a:p>
          <a:p>
            <a:pPr>
              <a:buFontTx/>
              <a:buChar char="-"/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aa. digitais dorsais</a:t>
            </a:r>
          </a:p>
        </p:txBody>
      </p:sp>
      <p:pic>
        <p:nvPicPr>
          <p:cNvPr id="17413" name="Picture 5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49263" y="-3556000"/>
            <a:ext cx="3336926" cy="12025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9" descr="Digital nerves lateral(SF).jpg                                 0007E6F6Macintosh HD                   C1019EB7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14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4572000" y="5594350"/>
            <a:ext cx="236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200" b="1">
                <a:solidFill>
                  <a:srgbClr val="FF0000"/>
                </a:solidFill>
                <a:latin typeface="Times New Roman" pitchFamily="18" charset="0"/>
              </a:rPr>
              <a:t>Vista medial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5389563" y="847725"/>
            <a:ext cx="2543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200">
                <a:solidFill>
                  <a:schemeClr val="accent2"/>
                </a:solidFill>
                <a:latin typeface="Times New Roman" pitchFamily="18" charset="0"/>
              </a:rPr>
              <a:t>Palmar medial</a:t>
            </a:r>
          </a:p>
        </p:txBody>
      </p:sp>
      <p:sp>
        <p:nvSpPr>
          <p:cNvPr id="82950" name="Line 6"/>
          <p:cNvSpPr>
            <a:spLocks noChangeShapeType="1"/>
          </p:cNvSpPr>
          <p:nvPr/>
        </p:nvSpPr>
        <p:spPr bwMode="auto">
          <a:xfrm flipH="1">
            <a:off x="3832225" y="2968625"/>
            <a:ext cx="1041400" cy="2508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238125" y="1866900"/>
            <a:ext cx="200025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3200">
                <a:solidFill>
                  <a:schemeClr val="accent2"/>
                </a:solidFill>
                <a:latin typeface="Times New Roman" pitchFamily="18" charset="0"/>
              </a:rPr>
              <a:t>Medial palmar metacarpal</a:t>
            </a:r>
          </a:p>
        </p:txBody>
      </p:sp>
      <p:sp>
        <p:nvSpPr>
          <p:cNvPr id="82952" name="Line 8"/>
          <p:cNvSpPr>
            <a:spLocks noChangeShapeType="1"/>
          </p:cNvSpPr>
          <p:nvPr/>
        </p:nvSpPr>
        <p:spPr bwMode="auto">
          <a:xfrm flipH="1" flipV="1">
            <a:off x="4113213" y="1081088"/>
            <a:ext cx="969962" cy="460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53" name="Text Box 10"/>
          <p:cNvSpPr txBox="1">
            <a:spLocks noChangeArrowheads="1"/>
          </p:cNvSpPr>
          <p:nvPr/>
        </p:nvSpPr>
        <p:spPr bwMode="auto">
          <a:xfrm>
            <a:off x="4938713" y="2600325"/>
            <a:ext cx="37512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200">
                <a:solidFill>
                  <a:schemeClr val="accent2"/>
                </a:solidFill>
                <a:latin typeface="Times New Roman" pitchFamily="18" charset="0"/>
              </a:rPr>
              <a:t>Digital palmar medial</a:t>
            </a:r>
          </a:p>
        </p:txBody>
      </p:sp>
      <p:sp>
        <p:nvSpPr>
          <p:cNvPr id="82954" name="Text Box 11"/>
          <p:cNvSpPr txBox="1">
            <a:spLocks noChangeArrowheads="1"/>
          </p:cNvSpPr>
          <p:nvPr/>
        </p:nvSpPr>
        <p:spPr bwMode="auto">
          <a:xfrm>
            <a:off x="4206875" y="3941763"/>
            <a:ext cx="2251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200">
                <a:solidFill>
                  <a:schemeClr val="accent2"/>
                </a:solidFill>
                <a:latin typeface="Times New Roman" pitchFamily="18" charset="0"/>
              </a:rPr>
              <a:t>Ramo dorsal</a:t>
            </a:r>
            <a:endParaRPr lang="en-GB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2955" name="Line 12"/>
          <p:cNvSpPr>
            <a:spLocks noChangeShapeType="1"/>
          </p:cNvSpPr>
          <p:nvPr/>
        </p:nvSpPr>
        <p:spPr bwMode="auto">
          <a:xfrm flipH="1" flipV="1">
            <a:off x="3454400" y="3395663"/>
            <a:ext cx="792163" cy="8493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56" name="Line 13"/>
          <p:cNvSpPr>
            <a:spLocks noChangeShapeType="1"/>
          </p:cNvSpPr>
          <p:nvPr/>
        </p:nvSpPr>
        <p:spPr bwMode="auto">
          <a:xfrm flipV="1">
            <a:off x="2470150" y="935038"/>
            <a:ext cx="815975" cy="2063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57" name="Line 14"/>
          <p:cNvSpPr>
            <a:spLocks noChangeShapeType="1"/>
          </p:cNvSpPr>
          <p:nvPr/>
        </p:nvSpPr>
        <p:spPr bwMode="auto">
          <a:xfrm flipV="1">
            <a:off x="1762125" y="1698625"/>
            <a:ext cx="1666875" cy="6080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58" name="Text Box 15"/>
          <p:cNvSpPr txBox="1">
            <a:spLocks noChangeArrowheads="1"/>
          </p:cNvSpPr>
          <p:nvPr/>
        </p:nvSpPr>
        <p:spPr bwMode="auto">
          <a:xfrm>
            <a:off x="250825" y="836613"/>
            <a:ext cx="221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chemeClr val="accent2"/>
                </a:solidFill>
                <a:latin typeface="Times New Roman" pitchFamily="18" charset="0"/>
              </a:rPr>
              <a:t>musculocutâneo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Untitled-1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824288" cy="6858000"/>
          </a:xfrm>
          <a:prstGeom prst="rect">
            <a:avLst/>
          </a:prstGeom>
          <a:noFill/>
        </p:spPr>
      </p:pic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3563938" y="2292350"/>
          <a:ext cx="5580062" cy="4376738"/>
        </p:xfrm>
        <a:graphic>
          <a:graphicData uri="http://schemas.openxmlformats.org/presentationml/2006/ole">
            <p:oleObj spid="_x0000_s29704" name="Image" r:id="rId5" imgW="6946032" imgH="5447619" progId="Photoshop.Image.7">
              <p:embed/>
            </p:oleObj>
          </a:graphicData>
        </a:graphic>
      </p:graphicFrame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903663" y="517525"/>
            <a:ext cx="524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Bloqueios nervosos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1" descr="Palmar block.jpg                                               0007E6F6Macintosh HD                   C1019EB7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0"/>
            <a:ext cx="5062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6" name="Text Box 7"/>
          <p:cNvSpPr txBox="1">
            <a:spLocks noChangeArrowheads="1"/>
          </p:cNvSpPr>
          <p:nvPr/>
        </p:nvSpPr>
        <p:spPr bwMode="auto">
          <a:xfrm>
            <a:off x="5280025" y="3979863"/>
            <a:ext cx="35147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3200">
                <a:solidFill>
                  <a:srgbClr val="FF0000"/>
                </a:solidFill>
                <a:latin typeface="Times New Roman" pitchFamily="18" charset="0"/>
              </a:rPr>
              <a:t>Bloqueio do nervo digital palmar.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76825" y="908050"/>
            <a:ext cx="4067175" cy="1728788"/>
          </a:xfrm>
        </p:spPr>
        <p:txBody>
          <a:bodyPr/>
          <a:lstStyle/>
          <a:p>
            <a:r>
              <a:rPr lang="pt-BR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Bloqueio ascendente</a:t>
            </a:r>
          </a:p>
          <a:p>
            <a:endParaRPr lang="pt-BR" sz="4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pt-BR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Importante para diagnóstico</a:t>
            </a: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0" y="0"/>
          <a:ext cx="5027613" cy="6858000"/>
        </p:xfrm>
        <a:graphic>
          <a:graphicData uri="http://schemas.openxmlformats.org/presentationml/2006/ole">
            <p:oleObj spid="_x0000_s31748" name="Image" r:id="rId4" imgW="5650794" imgH="7707937" progId="Photoshop.Image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6" descr="Low palmar.jpg                                                 0007E6F6Macintosh HD                   C1019EB7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3338" y="0"/>
            <a:ext cx="5122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Text Box 7"/>
          <p:cNvSpPr txBox="1">
            <a:spLocks noChangeArrowheads="1"/>
          </p:cNvSpPr>
          <p:nvPr/>
        </p:nvSpPr>
        <p:spPr bwMode="auto">
          <a:xfrm>
            <a:off x="5157788" y="776288"/>
            <a:ext cx="2584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3600">
                <a:solidFill>
                  <a:schemeClr val="accent2"/>
                </a:solidFill>
                <a:latin typeface="Times New Roman" pitchFamily="18" charset="0"/>
              </a:rPr>
              <a:t>Nervo palmar</a:t>
            </a:r>
          </a:p>
        </p:txBody>
      </p:sp>
      <p:sp>
        <p:nvSpPr>
          <p:cNvPr id="87044" name="Line 8"/>
          <p:cNvSpPr>
            <a:spLocks noChangeShapeType="1"/>
          </p:cNvSpPr>
          <p:nvPr/>
        </p:nvSpPr>
        <p:spPr bwMode="auto">
          <a:xfrm flipH="1" flipV="1">
            <a:off x="2659063" y="2016125"/>
            <a:ext cx="2143125" cy="16446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7045" name="Text Box 9"/>
          <p:cNvSpPr txBox="1">
            <a:spLocks noChangeArrowheads="1"/>
          </p:cNvSpPr>
          <p:nvPr/>
        </p:nvSpPr>
        <p:spPr bwMode="auto">
          <a:xfrm>
            <a:off x="4859338" y="3065463"/>
            <a:ext cx="33877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3600">
                <a:solidFill>
                  <a:schemeClr val="accent2"/>
                </a:solidFill>
                <a:latin typeface="Times New Roman" pitchFamily="18" charset="0"/>
              </a:rPr>
              <a:t>Nervo metacárpico palmar</a:t>
            </a:r>
          </a:p>
        </p:txBody>
      </p:sp>
      <p:sp>
        <p:nvSpPr>
          <p:cNvPr id="87046" name="Text Box 10"/>
          <p:cNvSpPr txBox="1">
            <a:spLocks noChangeArrowheads="1"/>
          </p:cNvSpPr>
          <p:nvPr/>
        </p:nvSpPr>
        <p:spPr bwMode="auto">
          <a:xfrm>
            <a:off x="4500563" y="5445125"/>
            <a:ext cx="4197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3200">
                <a:solidFill>
                  <a:srgbClr val="FF0000"/>
                </a:solidFill>
                <a:latin typeface="Times New Roman" pitchFamily="18" charset="0"/>
              </a:rPr>
              <a:t>Palmar baixo (distal) Metacárpico palmar</a:t>
            </a:r>
          </a:p>
        </p:txBody>
      </p:sp>
      <p:sp>
        <p:nvSpPr>
          <p:cNvPr id="87047" name="Text Box 11"/>
          <p:cNvSpPr txBox="1">
            <a:spLocks noChangeArrowheads="1"/>
          </p:cNvSpPr>
          <p:nvPr/>
        </p:nvSpPr>
        <p:spPr bwMode="auto">
          <a:xfrm>
            <a:off x="0" y="6583363"/>
            <a:ext cx="1993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200">
                <a:solidFill>
                  <a:schemeClr val="accent2"/>
                </a:solidFill>
                <a:latin typeface="Times New Roman" pitchFamily="18" charset="0"/>
              </a:rPr>
              <a:t>Adapted from Stashak (1987)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igh palmar block.jpg                                          0007E6F6Macintosh HD                   C1019EB7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888" y="0"/>
            <a:ext cx="3824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2" name="Text Box 5"/>
          <p:cNvSpPr txBox="1">
            <a:spLocks noChangeArrowheads="1"/>
          </p:cNvSpPr>
          <p:nvPr/>
        </p:nvSpPr>
        <p:spPr bwMode="auto">
          <a:xfrm>
            <a:off x="4495800" y="381000"/>
            <a:ext cx="4197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3200">
                <a:solidFill>
                  <a:srgbClr val="FF0000"/>
                </a:solidFill>
                <a:latin typeface="Times New Roman" pitchFamily="18" charset="0"/>
              </a:rPr>
              <a:t>Palmar alto (proximal) Metacárpico palmar</a:t>
            </a:r>
          </a:p>
        </p:txBody>
      </p:sp>
      <p:sp>
        <p:nvSpPr>
          <p:cNvPr id="89093" name="Text Box 6"/>
          <p:cNvSpPr txBox="1">
            <a:spLocks noChangeArrowheads="1"/>
          </p:cNvSpPr>
          <p:nvPr/>
        </p:nvSpPr>
        <p:spPr bwMode="auto">
          <a:xfrm>
            <a:off x="4667250" y="3225800"/>
            <a:ext cx="2584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3600">
                <a:solidFill>
                  <a:schemeClr val="accent2"/>
                </a:solidFill>
                <a:latin typeface="Times New Roman" pitchFamily="18" charset="0"/>
              </a:rPr>
              <a:t>Nervo palmar</a:t>
            </a:r>
          </a:p>
        </p:txBody>
      </p:sp>
      <p:sp>
        <p:nvSpPr>
          <p:cNvPr id="89094" name="Line 7"/>
          <p:cNvSpPr>
            <a:spLocks noChangeShapeType="1"/>
          </p:cNvSpPr>
          <p:nvPr/>
        </p:nvSpPr>
        <p:spPr bwMode="auto">
          <a:xfrm flipH="1">
            <a:off x="2867025" y="6311900"/>
            <a:ext cx="2151063" cy="3397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9095" name="Text Box 8"/>
          <p:cNvSpPr txBox="1">
            <a:spLocks noChangeArrowheads="1"/>
          </p:cNvSpPr>
          <p:nvPr/>
        </p:nvSpPr>
        <p:spPr bwMode="auto">
          <a:xfrm>
            <a:off x="5284788" y="5459413"/>
            <a:ext cx="38592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3600">
                <a:solidFill>
                  <a:schemeClr val="accent2"/>
                </a:solidFill>
                <a:latin typeface="Times New Roman" pitchFamily="18" charset="0"/>
              </a:rPr>
              <a:t>Nervo metacárpico palmar</a:t>
            </a:r>
          </a:p>
        </p:txBody>
      </p:sp>
      <p:sp>
        <p:nvSpPr>
          <p:cNvPr id="89096" name="Line 9"/>
          <p:cNvSpPr>
            <a:spLocks noChangeShapeType="1"/>
          </p:cNvSpPr>
          <p:nvPr/>
        </p:nvSpPr>
        <p:spPr bwMode="auto">
          <a:xfrm flipH="1">
            <a:off x="3575050" y="4479925"/>
            <a:ext cx="1146175" cy="13350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16463" y="0"/>
            <a:ext cx="4427537" cy="938213"/>
          </a:xfrm>
        </p:spPr>
        <p:txBody>
          <a:bodyPr/>
          <a:lstStyle/>
          <a:p>
            <a:r>
              <a:rPr lang="pt-BR" sz="6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LESÃO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16463" y="981075"/>
            <a:ext cx="4427537" cy="719138"/>
          </a:xfrm>
        </p:spPr>
        <p:txBody>
          <a:bodyPr/>
          <a:lstStyle/>
          <a:p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Qual nervo?</a:t>
            </a:r>
          </a:p>
        </p:txBody>
      </p:sp>
      <p:pic>
        <p:nvPicPr>
          <p:cNvPr id="33797" name="Picture 5" descr="les~ao radi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27575" cy="6858000"/>
          </a:xfrm>
          <a:prstGeom prst="rect">
            <a:avLst/>
          </a:prstGeom>
          <a:noFill/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4716463" y="2205038"/>
            <a:ext cx="44275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Radial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4716463" y="3070225"/>
            <a:ext cx="44275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Falta extensão do carpo e dedos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3379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1" name="Picture 5" descr="653-funny-horse-h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1963" y="0"/>
            <a:ext cx="56499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38213"/>
          </a:xfrm>
        </p:spPr>
        <p:txBody>
          <a:bodyPr/>
          <a:lstStyle/>
          <a:p>
            <a:r>
              <a:rPr lang="pt-BR" sz="6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ANTEBRAÇO</a:t>
            </a:r>
          </a:p>
        </p:txBody>
      </p:sp>
      <p:pic>
        <p:nvPicPr>
          <p:cNvPr id="19460" name="Picture 4" descr="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613"/>
            <a:ext cx="2560638" cy="6021387"/>
          </a:xfrm>
          <a:prstGeom prst="rect">
            <a:avLst/>
          </a:prstGeom>
          <a:noFill/>
        </p:spPr>
      </p:pic>
      <p:pic>
        <p:nvPicPr>
          <p:cNvPr id="19461" name="Picture 5" descr="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9738" y="836613"/>
            <a:ext cx="2354262" cy="6021387"/>
          </a:xfrm>
          <a:prstGeom prst="rect">
            <a:avLst/>
          </a:prstGeom>
          <a:noFill/>
        </p:spPr>
      </p:pic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2700338" y="2852738"/>
            <a:ext cx="388778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2700338" y="5445125"/>
            <a:ext cx="388778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509838" y="981075"/>
            <a:ext cx="4319587" cy="5876925"/>
          </a:xfrm>
          <a:noFill/>
          <a:ln/>
        </p:spPr>
        <p:txBody>
          <a:bodyPr/>
          <a:lstStyle/>
          <a:p>
            <a:r>
              <a:rPr 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Mão de cão – dorsal</a:t>
            </a:r>
          </a:p>
          <a:p>
            <a:r>
              <a:rPr lang="pt-BR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aa. Metacárpicas dorsais</a:t>
            </a:r>
          </a:p>
          <a:p>
            <a:r>
              <a:rPr lang="pt-BR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aa. Digitais dorsais comuns</a:t>
            </a:r>
          </a:p>
          <a:p>
            <a:r>
              <a:rPr lang="pt-BR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aa. Digitais dorsais próprias</a:t>
            </a:r>
          </a:p>
          <a:p>
            <a:endParaRPr lang="pt-BR" sz="2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pt-BR" sz="2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Mão de cão - palmar</a:t>
            </a:r>
          </a:p>
          <a:p>
            <a:r>
              <a:rPr lang="pt-BR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aa. Metacárpicas palmares</a:t>
            </a:r>
          </a:p>
          <a:p>
            <a:r>
              <a:rPr lang="pt-BR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aa. Digitais palmares comuns</a:t>
            </a:r>
          </a:p>
          <a:p>
            <a:r>
              <a:rPr lang="pt-BR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aa. Digitais palmares próprias</a:t>
            </a:r>
          </a:p>
          <a:p>
            <a:endParaRPr lang="pt-BR" sz="2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pt-BR" sz="2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07950" y="0"/>
            <a:ext cx="9144000" cy="938213"/>
          </a:xfrm>
        </p:spPr>
        <p:txBody>
          <a:bodyPr/>
          <a:lstStyle/>
          <a:p>
            <a:r>
              <a:rPr lang="pt-BR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ANTEBRAÇO</a:t>
            </a:r>
          </a:p>
        </p:txBody>
      </p:sp>
      <p:pic>
        <p:nvPicPr>
          <p:cNvPr id="21508" name="Picture 4" descr="Untitled-11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00238"/>
            <a:ext cx="2063750" cy="8758238"/>
          </a:xfrm>
          <a:prstGeom prst="rect">
            <a:avLst/>
          </a:prstGeom>
          <a:noFill/>
        </p:spPr>
      </p:pic>
      <p:pic>
        <p:nvPicPr>
          <p:cNvPr id="21509" name="Picture 5" descr="Untitled-10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5138" y="-1827213"/>
            <a:ext cx="2328862" cy="8685213"/>
          </a:xfrm>
          <a:prstGeom prst="rect">
            <a:avLst/>
          </a:prstGeom>
          <a:noFill/>
        </p:spPr>
      </p:pic>
      <p:sp>
        <p:nvSpPr>
          <p:cNvPr id="2151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981075"/>
            <a:ext cx="4752975" cy="5876925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Mão de boi – dorsal</a:t>
            </a:r>
          </a:p>
          <a:p>
            <a:pPr>
              <a:lnSpc>
                <a:spcPct val="80000"/>
              </a:lnSpc>
            </a:pPr>
            <a:r>
              <a:rPr 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aa. Metacárpicas dorsais</a:t>
            </a:r>
          </a:p>
          <a:p>
            <a:pPr>
              <a:lnSpc>
                <a:spcPct val="80000"/>
              </a:lnSpc>
            </a:pPr>
            <a:r>
              <a:rPr 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aa. Digitais dorsais comuns</a:t>
            </a:r>
          </a:p>
          <a:p>
            <a:pPr>
              <a:lnSpc>
                <a:spcPct val="80000"/>
              </a:lnSpc>
            </a:pPr>
            <a:r>
              <a:rPr 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aa. Digitais dorsais próprias</a:t>
            </a:r>
          </a:p>
          <a:p>
            <a:pPr>
              <a:lnSpc>
                <a:spcPct val="80000"/>
              </a:lnSpc>
            </a:pPr>
            <a:endParaRPr lang="pt-BR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pt-BR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Mão de boi - palmar</a:t>
            </a:r>
          </a:p>
          <a:p>
            <a:pPr>
              <a:lnSpc>
                <a:spcPct val="80000"/>
              </a:lnSpc>
            </a:pPr>
            <a:r>
              <a:rPr 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aa. Metacárpicas palmares</a:t>
            </a:r>
          </a:p>
          <a:p>
            <a:pPr>
              <a:lnSpc>
                <a:spcPct val="80000"/>
              </a:lnSpc>
            </a:pPr>
            <a:r>
              <a:rPr 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aa. Digitais palmares comuns</a:t>
            </a:r>
          </a:p>
          <a:p>
            <a:pPr>
              <a:lnSpc>
                <a:spcPct val="80000"/>
              </a:lnSpc>
            </a:pPr>
            <a:r>
              <a:rPr 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aa. Digitais palmares próprias</a:t>
            </a:r>
          </a:p>
          <a:p>
            <a:pPr>
              <a:lnSpc>
                <a:spcPct val="80000"/>
              </a:lnSpc>
            </a:pPr>
            <a:endParaRPr lang="pt-BR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pt-BR" sz="2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Ramos perfurantes</a:t>
            </a:r>
          </a:p>
          <a:p>
            <a:pPr>
              <a:lnSpc>
                <a:spcPct val="80000"/>
              </a:lnSpc>
            </a:pPr>
            <a:r>
              <a:rPr 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Proximal e distal</a:t>
            </a: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H="1">
            <a:off x="2484438" y="2636838"/>
            <a:ext cx="388778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2555875" y="4868863"/>
            <a:ext cx="388778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07950" y="0"/>
            <a:ext cx="9144000" cy="938213"/>
          </a:xfrm>
        </p:spPr>
        <p:txBody>
          <a:bodyPr/>
          <a:lstStyle/>
          <a:p>
            <a:r>
              <a:rPr lang="pt-BR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ANTEBRAÇO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981075"/>
            <a:ext cx="6264275" cy="5688013"/>
          </a:xfrm>
          <a:noFill/>
          <a:ln/>
        </p:spPr>
        <p:txBody>
          <a:bodyPr/>
          <a:lstStyle/>
          <a:p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Mão de cavalo – dorsal</a:t>
            </a:r>
          </a:p>
          <a:p>
            <a:r>
              <a:rPr 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Rede cárpica dorsal</a:t>
            </a:r>
          </a:p>
          <a:p>
            <a:r>
              <a:rPr 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aa. Metacárpicas dorsais II e III</a:t>
            </a:r>
          </a:p>
          <a:p>
            <a:r>
              <a:rPr 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Ramos dorsais das falanges</a:t>
            </a:r>
          </a:p>
          <a:p>
            <a:endParaRPr lang="pt-BR" sz="2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Mão de cavalo – palmar</a:t>
            </a:r>
          </a:p>
          <a:p>
            <a:r>
              <a:rPr 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a. Mediana</a:t>
            </a:r>
          </a:p>
          <a:p>
            <a:r>
              <a:rPr 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aa. Digitais palmares comuns II e III</a:t>
            </a:r>
          </a:p>
          <a:p>
            <a:r>
              <a:rPr 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aa. Digitais palmares próprias II e III</a:t>
            </a:r>
          </a:p>
          <a:p>
            <a:r>
              <a:rPr 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Arco terminal</a:t>
            </a:r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 flipH="1">
            <a:off x="2411413" y="3213100"/>
            <a:ext cx="4392612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>
            <a:off x="2411413" y="6308725"/>
            <a:ext cx="432117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pic>
        <p:nvPicPr>
          <p:cNvPr id="64520" name="Picture 8" descr="Untitled-11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62075" cy="6858000"/>
          </a:xfrm>
          <a:prstGeom prst="rect">
            <a:avLst/>
          </a:prstGeom>
          <a:noFill/>
        </p:spPr>
      </p:pic>
      <p:pic>
        <p:nvPicPr>
          <p:cNvPr id="64521" name="Picture 9" descr="Untitled-10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3025" y="0"/>
            <a:ext cx="14874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pt-BR" sz="6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ANTEBRAÇO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549275"/>
            <a:ext cx="6400800" cy="720725"/>
          </a:xfrm>
        </p:spPr>
        <p:txBody>
          <a:bodyPr/>
          <a:lstStyle/>
          <a:p>
            <a:r>
              <a:rPr lang="pt-BR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Veia cefálica</a:t>
            </a:r>
          </a:p>
        </p:txBody>
      </p:sp>
      <p:pic>
        <p:nvPicPr>
          <p:cNvPr id="37892" name="Picture 4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050"/>
            <a:ext cx="2816225" cy="5949950"/>
          </a:xfrm>
          <a:prstGeom prst="rect">
            <a:avLst/>
          </a:prstGeom>
          <a:noFill/>
        </p:spPr>
      </p:pic>
      <p:pic>
        <p:nvPicPr>
          <p:cNvPr id="37893" name="Picture 5" descr="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1203325"/>
            <a:ext cx="5559425" cy="5654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39752" y="0"/>
            <a:ext cx="49744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Membro torácico</a:t>
            </a:r>
            <a:endParaRPr lang="pt-BR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75856" y="764704"/>
            <a:ext cx="2775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Veia cefálica</a:t>
            </a:r>
            <a:endParaRPr lang="pt-BR" sz="3600" dirty="0">
              <a:solidFill>
                <a:schemeClr val="bg1"/>
              </a:solidFill>
            </a:endParaRPr>
          </a:p>
        </p:txBody>
      </p:sp>
      <p:pic>
        <p:nvPicPr>
          <p:cNvPr id="6" name="Picture 6" descr="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891" y="1532348"/>
            <a:ext cx="4752405" cy="5325652"/>
          </a:xfrm>
          <a:prstGeom prst="rect">
            <a:avLst/>
          </a:prstGeom>
          <a:noFill/>
        </p:spPr>
      </p:pic>
      <p:pic>
        <p:nvPicPr>
          <p:cNvPr id="7" name="Picture 7" descr="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9091" y="1556792"/>
            <a:ext cx="2779453" cy="5301208"/>
          </a:xfrm>
          <a:prstGeom prst="rect">
            <a:avLst/>
          </a:prstGeom>
          <a:noFill/>
        </p:spPr>
      </p:pic>
      <p:pic>
        <p:nvPicPr>
          <p:cNvPr id="8" name="Picture 5" descr="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20080" y="1557648"/>
            <a:ext cx="3203848" cy="5327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assistant holding dog and pressing thumb on dog's l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5482226" cy="5229200"/>
          </a:xfrm>
          <a:prstGeom prst="rect">
            <a:avLst/>
          </a:prstGeom>
          <a:noFill/>
        </p:spPr>
      </p:pic>
      <p:pic>
        <p:nvPicPr>
          <p:cNvPr id="46084" name="Picture 4" descr="thumb pressing on dog's l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6468" y="1628801"/>
            <a:ext cx="3947532" cy="52292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251520" y="273422"/>
            <a:ext cx="8793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Punção da veia cefálica</a:t>
            </a:r>
            <a:endParaRPr lang="pt-BR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s://embed-ssl.wistia.com/deliveries/6c9ab05953832f7193247b66c953c1e5f29bb30f.jpg?image_crop_resized=960x5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785" y="1700808"/>
            <a:ext cx="9159786" cy="5157192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251520" y="273422"/>
            <a:ext cx="8793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Punção da veia cefálica</a:t>
            </a:r>
            <a:endParaRPr lang="pt-BR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537</Words>
  <Application>Microsoft Office PowerPoint</Application>
  <PresentationFormat>On-screen Show (4:3)</PresentationFormat>
  <Paragraphs>210</Paragraphs>
  <Slides>27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Bookman Old Style</vt:lpstr>
      <vt:lpstr>Times New Roman</vt:lpstr>
      <vt:lpstr>Times</vt:lpstr>
      <vt:lpstr>Design padrão</vt:lpstr>
      <vt:lpstr>Adobe Photoshop Image</vt:lpstr>
      <vt:lpstr>ANTEBRAÇO</vt:lpstr>
      <vt:lpstr>ANTEBRAÇO</vt:lpstr>
      <vt:lpstr>ANTEBRAÇO</vt:lpstr>
      <vt:lpstr>ANTEBRAÇO</vt:lpstr>
      <vt:lpstr>ANTEBRAÇO</vt:lpstr>
      <vt:lpstr>ANTEBRAÇO</vt:lpstr>
      <vt:lpstr>Slide 7</vt:lpstr>
      <vt:lpstr>Slide 8</vt:lpstr>
      <vt:lpstr>Slide 9</vt:lpstr>
      <vt:lpstr>ANTEBRAÇO</vt:lpstr>
      <vt:lpstr>ANTEBRAÇO</vt:lpstr>
      <vt:lpstr>ANTEBRAÇO</vt:lpstr>
      <vt:lpstr>ANTEBRAÇO</vt:lpstr>
      <vt:lpstr>ANTEBRAÇO</vt:lpstr>
      <vt:lpstr>ANTEBRAÇO</vt:lpstr>
      <vt:lpstr>ANTEBRAÇO</vt:lpstr>
      <vt:lpstr>ANTEBRAÇO</vt:lpstr>
      <vt:lpstr>NERVOS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LESÃO</vt:lpstr>
      <vt:lpstr>Slide 27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ANTEBRAÇO</dc:title>
  <dc:creator>XXXXXXXX</dc:creator>
  <cp:lastModifiedBy>MarcoUFF</cp:lastModifiedBy>
  <cp:revision>8</cp:revision>
  <dcterms:created xsi:type="dcterms:W3CDTF">2010-10-26T01:08:24Z</dcterms:created>
  <dcterms:modified xsi:type="dcterms:W3CDTF">2022-05-23T02:38:09Z</dcterms:modified>
</cp:coreProperties>
</file>